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 id="2147483672" r:id="rId6"/>
  </p:sldMasterIdLst>
  <p:notesMasterIdLst>
    <p:notesMasterId r:id="rId10"/>
  </p:notesMasterIdLst>
  <p:sldIdLst>
    <p:sldId id="256" r:id="rId7"/>
    <p:sldId id="258" r:id="rId8"/>
    <p:sldId id="259" r:id="rId9"/>
  </p:sldIdLst>
  <p:sldSz cx="9144000" cy="5143500" type="screen16x9"/>
  <p:notesSz cx="6858000" cy="9144000"/>
  <p:embeddedFontLst>
    <p:embeddedFont>
      <p:font typeface="Inter" panose="020B0604020202020204" charset="0"/>
      <p:regular r:id="rId11"/>
      <p:bold r:id="rId12"/>
    </p:embeddedFont>
    <p:embeddedFont>
      <p:font typeface="Inter Medium" panose="020B0604020202020204" charset="0"/>
      <p:regular r:id="rId13"/>
      <p:bold r:id="rId14"/>
    </p:embeddedFont>
    <p:embeddedFont>
      <p:font typeface="Oswald" panose="00000500000000000000" pitchFamily="2" charset="0"/>
      <p:regular r:id="rId15"/>
      <p:bold r:id="rId16"/>
    </p:embeddedFont>
    <p:embeddedFont>
      <p:font typeface="Oswald Medium" panose="00000600000000000000" pitchFamily="2" charset="0"/>
      <p:regular r:id="rId17"/>
      <p:bold r:id="rId18"/>
    </p:embeddedFont>
    <p:embeddedFont>
      <p:font typeface="Oswald SemiBold" panose="00000700000000000000" pitchFamily="2"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829A601-5AD2-9DE9-9E9D-75AC552C95B0}" name="Jason Farr" initials="JF" userId="S::j.farr@christchurchsecondary.org.uk::02955552-2928-4623-b2ba-bc2d08ec0c12" providerId="AD"/>
  <p188:author id="{5AF22B9A-2C4D-127D-6021-9C63228AA752}" name="Jade Stephens" initials="JS" userId="S::j.stephens@christchurchsecondary.org.uk::71bc002d-5851-4047-893d-e7c2a740bf5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020326-FC9F-4623-AFCD-4C3ADDEDA0BF}" v="1" dt="2023-09-19T20:33:53.2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font" Target="fonts/font3.fntdata"/><Relationship Id="rId18" Type="http://schemas.openxmlformats.org/officeDocument/2006/relationships/font" Target="fonts/font8.fntdata"/><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font" Target="fonts/font2.fntdata"/><Relationship Id="rId17" Type="http://schemas.openxmlformats.org/officeDocument/2006/relationships/font" Target="fonts/font7.fntdata"/><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931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9312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endParaRPr dirty="0"/>
          </a:p>
        </p:txBody>
      </p:sp>
    </p:spTree>
    <p:extLst>
      <p:ext uri="{BB962C8B-B14F-4D97-AF65-F5344CB8AC3E}">
        <p14:creationId xmlns:p14="http://schemas.microsoft.com/office/powerpoint/2010/main" val="1243302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614575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3949714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1012395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3016187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899637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3807746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625304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155222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457951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957395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1486116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5943573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14750235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31914300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6893006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39314793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27406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170423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39116652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10063388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30262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03884663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595169685"/>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781075" y="519300"/>
            <a:ext cx="1900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600" dirty="0" err="1">
                <a:solidFill>
                  <a:schemeClr val="dk1"/>
                </a:solidFill>
                <a:latin typeface="Inter Medium"/>
                <a:ea typeface="Inter Medium"/>
                <a:cs typeface="Inter Medium"/>
                <a:sym typeface="Inter Medium"/>
              </a:rPr>
              <a:t>Yr</a:t>
            </a:r>
            <a:r>
              <a:rPr lang="en-GB" sz="1600" dirty="0">
                <a:solidFill>
                  <a:schemeClr val="dk1"/>
                </a:solidFill>
                <a:latin typeface="Inter Medium"/>
                <a:ea typeface="Inter Medium"/>
                <a:cs typeface="Inter Medium"/>
                <a:sym typeface="Inter Medium"/>
              </a:rPr>
              <a:t> 7 Science</a:t>
            </a:r>
            <a:endParaRPr sz="1600" dirty="0">
              <a:solidFill>
                <a:schemeClr val="dk1"/>
              </a:solidFill>
              <a:latin typeface="Inter Medium"/>
              <a:ea typeface="Inter Medium"/>
              <a:cs typeface="Inter Medium"/>
              <a:sym typeface="Inter Medium"/>
            </a:endParaRPr>
          </a:p>
        </p:txBody>
      </p:sp>
      <p:sp>
        <p:nvSpPr>
          <p:cNvPr id="55" name="Google Shape;55;p13"/>
          <p:cNvSpPr txBox="1"/>
          <p:nvPr/>
        </p:nvSpPr>
        <p:spPr>
          <a:xfrm>
            <a:off x="95275" y="1003200"/>
            <a:ext cx="1956000" cy="1292631"/>
          </a:xfrm>
          <a:prstGeom prst="rect">
            <a:avLst/>
          </a:prstGeom>
          <a:solidFill>
            <a:srgbClr val="F5D224"/>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800" b="1" dirty="0">
                <a:solidFill>
                  <a:srgbClr val="0E2E44"/>
                </a:solidFill>
                <a:latin typeface="Inter"/>
                <a:ea typeface="Inter"/>
                <a:cs typeface="Inter"/>
                <a:sym typeface="Inter"/>
              </a:rPr>
              <a:t>What are the big ideas and concepts I will cover this year?</a:t>
            </a:r>
            <a:endParaRPr sz="800" b="1" dirty="0">
              <a:solidFill>
                <a:srgbClr val="0E2E44"/>
              </a:solidFill>
              <a:latin typeface="Inter"/>
              <a:ea typeface="Inter"/>
              <a:cs typeface="Inter"/>
              <a:sym typeface="Inter"/>
            </a:endParaRPr>
          </a:p>
          <a:p>
            <a:pPr marL="269999" lvl="0" indent="-134449" algn="l" rtl="0">
              <a:spcBef>
                <a:spcPts val="0"/>
              </a:spcBef>
              <a:spcAft>
                <a:spcPts val="0"/>
              </a:spcAft>
              <a:buClr>
                <a:srgbClr val="0E2E44"/>
              </a:buClr>
              <a:buSzPts val="700"/>
              <a:buFont typeface="Inter"/>
              <a:buChar char="●"/>
            </a:pPr>
            <a:r>
              <a:rPr lang="en-GB" sz="700" dirty="0">
                <a:solidFill>
                  <a:srgbClr val="0E2E44"/>
                </a:solidFill>
                <a:latin typeface="Inter"/>
                <a:ea typeface="Inter"/>
                <a:cs typeface="Inter"/>
                <a:sym typeface="Inter"/>
              </a:rPr>
              <a:t>Matter</a:t>
            </a:r>
          </a:p>
          <a:p>
            <a:pPr marL="269999" lvl="0" indent="-134449" algn="l" rtl="0">
              <a:spcBef>
                <a:spcPts val="0"/>
              </a:spcBef>
              <a:spcAft>
                <a:spcPts val="0"/>
              </a:spcAft>
              <a:buClr>
                <a:srgbClr val="0E2E44"/>
              </a:buClr>
              <a:buSzPts val="700"/>
              <a:buFont typeface="Inter"/>
              <a:buChar char="●"/>
            </a:pPr>
            <a:r>
              <a:rPr lang="en-GB" sz="700" dirty="0">
                <a:solidFill>
                  <a:srgbClr val="0E2E44"/>
                </a:solidFill>
                <a:latin typeface="Inter"/>
                <a:ea typeface="Inter"/>
                <a:cs typeface="Inter"/>
                <a:sym typeface="Inter"/>
              </a:rPr>
              <a:t>Energy</a:t>
            </a:r>
          </a:p>
          <a:p>
            <a:pPr marL="269999" lvl="0" indent="-134449" algn="l" rtl="0">
              <a:spcBef>
                <a:spcPts val="0"/>
              </a:spcBef>
              <a:spcAft>
                <a:spcPts val="0"/>
              </a:spcAft>
              <a:buClr>
                <a:srgbClr val="0E2E44"/>
              </a:buClr>
              <a:buSzPts val="700"/>
              <a:buFont typeface="Inter"/>
              <a:buChar char="●"/>
            </a:pPr>
            <a:r>
              <a:rPr lang="en-GB" sz="700" dirty="0">
                <a:solidFill>
                  <a:srgbClr val="0E2E44"/>
                </a:solidFill>
                <a:latin typeface="Inter"/>
                <a:ea typeface="Inter"/>
                <a:cs typeface="Inter"/>
                <a:sym typeface="Inter"/>
              </a:rPr>
              <a:t>Cells</a:t>
            </a:r>
          </a:p>
          <a:p>
            <a:pPr marL="269999" lvl="0" indent="-134449" algn="l" rtl="0">
              <a:spcBef>
                <a:spcPts val="0"/>
              </a:spcBef>
              <a:spcAft>
                <a:spcPts val="0"/>
              </a:spcAft>
              <a:buClr>
                <a:srgbClr val="0E2E44"/>
              </a:buClr>
              <a:buSzPts val="700"/>
              <a:buFont typeface="Inter"/>
              <a:buChar char="●"/>
            </a:pPr>
            <a:r>
              <a:rPr lang="en-GB" sz="700" dirty="0">
                <a:solidFill>
                  <a:srgbClr val="0E2E44"/>
                </a:solidFill>
                <a:latin typeface="Inter"/>
                <a:ea typeface="Inter"/>
                <a:cs typeface="Inter"/>
                <a:sym typeface="Inter"/>
              </a:rPr>
              <a:t>Forces</a:t>
            </a:r>
          </a:p>
          <a:p>
            <a:pPr marL="269999" lvl="0" indent="-134449" algn="l" rtl="0">
              <a:spcBef>
                <a:spcPts val="0"/>
              </a:spcBef>
              <a:spcAft>
                <a:spcPts val="0"/>
              </a:spcAft>
              <a:buClr>
                <a:srgbClr val="0E2E44"/>
              </a:buClr>
              <a:buSzPts val="700"/>
              <a:buFont typeface="Inter"/>
              <a:buChar char="●"/>
            </a:pPr>
            <a:r>
              <a:rPr lang="en-GB" sz="700" dirty="0">
                <a:solidFill>
                  <a:srgbClr val="0E2E44"/>
                </a:solidFill>
                <a:latin typeface="Inter"/>
                <a:ea typeface="Inter"/>
                <a:cs typeface="Inter"/>
                <a:sym typeface="Inter"/>
              </a:rPr>
              <a:t>Ecosystems</a:t>
            </a:r>
          </a:p>
          <a:p>
            <a:pPr marL="269999" lvl="0" indent="-134449" algn="l" rtl="0">
              <a:spcBef>
                <a:spcPts val="0"/>
              </a:spcBef>
              <a:spcAft>
                <a:spcPts val="0"/>
              </a:spcAft>
              <a:buClr>
                <a:srgbClr val="0E2E44"/>
              </a:buClr>
              <a:buSzPts val="700"/>
              <a:buFont typeface="Inter"/>
              <a:buChar char="●"/>
            </a:pPr>
            <a:r>
              <a:rPr lang="en-GB" sz="700" dirty="0">
                <a:solidFill>
                  <a:srgbClr val="0E2E44"/>
                </a:solidFill>
                <a:latin typeface="Inter"/>
                <a:ea typeface="Inter"/>
                <a:cs typeface="Inter"/>
                <a:sym typeface="Inter"/>
              </a:rPr>
              <a:t>Reactions</a:t>
            </a:r>
          </a:p>
          <a:p>
            <a:pPr marL="269999" lvl="0" indent="-134449" algn="l" rtl="0">
              <a:spcBef>
                <a:spcPts val="0"/>
              </a:spcBef>
              <a:spcAft>
                <a:spcPts val="0"/>
              </a:spcAft>
              <a:buClr>
                <a:srgbClr val="0E2E44"/>
              </a:buClr>
              <a:buSzPts val="700"/>
              <a:buFont typeface="Inter"/>
              <a:buChar char="●"/>
            </a:pPr>
            <a:r>
              <a:rPr lang="en-GB" sz="700" dirty="0">
                <a:solidFill>
                  <a:srgbClr val="0E2E44"/>
                </a:solidFill>
                <a:latin typeface="Inter"/>
                <a:ea typeface="Inter"/>
                <a:cs typeface="Inter"/>
                <a:sym typeface="Inter"/>
              </a:rPr>
              <a:t>Genes</a:t>
            </a:r>
          </a:p>
          <a:p>
            <a:pPr marL="269999" lvl="0" indent="-134449" algn="l" rtl="0">
              <a:spcBef>
                <a:spcPts val="0"/>
              </a:spcBef>
              <a:spcAft>
                <a:spcPts val="0"/>
              </a:spcAft>
              <a:buClr>
                <a:srgbClr val="0E2E44"/>
              </a:buClr>
              <a:buSzPts val="700"/>
              <a:buFont typeface="Inter"/>
              <a:buChar char="●"/>
            </a:pPr>
            <a:r>
              <a:rPr lang="en-GB" sz="700" dirty="0">
                <a:solidFill>
                  <a:srgbClr val="0E2E44"/>
                </a:solidFill>
                <a:latin typeface="Inter"/>
                <a:ea typeface="Inter"/>
                <a:cs typeface="Inter"/>
                <a:sym typeface="Inter"/>
              </a:rPr>
              <a:t>Electricity</a:t>
            </a:r>
            <a:endParaRPr sz="700" dirty="0">
              <a:solidFill>
                <a:srgbClr val="0E2E44"/>
              </a:solidFill>
              <a:latin typeface="Inter"/>
              <a:ea typeface="Inter"/>
              <a:cs typeface="Inter"/>
              <a:sym typeface="Inter"/>
            </a:endParaRPr>
          </a:p>
        </p:txBody>
      </p:sp>
      <p:sp>
        <p:nvSpPr>
          <p:cNvPr id="56" name="Google Shape;56;p13"/>
          <p:cNvSpPr/>
          <p:nvPr/>
        </p:nvSpPr>
        <p:spPr>
          <a:xfrm>
            <a:off x="95275" y="2440968"/>
            <a:ext cx="1789200" cy="751800"/>
          </a:xfrm>
          <a:prstGeom prst="rightArrowCallout">
            <a:avLst>
              <a:gd name="adj1" fmla="val 25000"/>
              <a:gd name="adj2" fmla="val 25000"/>
              <a:gd name="adj3" fmla="val 25000"/>
              <a:gd name="adj4" fmla="val 6497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dirty="0">
                <a:solidFill>
                  <a:srgbClr val="0E2E44"/>
                </a:solidFill>
                <a:latin typeface="Oswald SemiBold"/>
                <a:ea typeface="Oswald SemiBold"/>
                <a:cs typeface="Oswald SemiBold"/>
                <a:sym typeface="Oswald SemiBold"/>
              </a:rPr>
              <a:t>What am I learning about in SUBJECT this year?</a:t>
            </a:r>
            <a:endParaRPr dirty="0">
              <a:latin typeface="Oswald SemiBold"/>
              <a:ea typeface="Oswald SemiBold"/>
              <a:cs typeface="Oswald SemiBold"/>
              <a:sym typeface="Oswald SemiBold"/>
            </a:endParaRPr>
          </a:p>
        </p:txBody>
      </p:sp>
      <p:sp>
        <p:nvSpPr>
          <p:cNvPr id="57" name="Google Shape;57;p13"/>
          <p:cNvSpPr txBox="1"/>
          <p:nvPr/>
        </p:nvSpPr>
        <p:spPr>
          <a:xfrm>
            <a:off x="95274" y="3279530"/>
            <a:ext cx="1448127" cy="1738907"/>
          </a:xfrm>
          <a:prstGeom prst="rect">
            <a:avLst/>
          </a:prstGeom>
          <a:solidFill>
            <a:srgbClr val="F5D224"/>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800" b="1" dirty="0">
                <a:solidFill>
                  <a:srgbClr val="0E2E44"/>
                </a:solidFill>
                <a:latin typeface="Inter"/>
                <a:ea typeface="Inter"/>
                <a:cs typeface="Inter"/>
                <a:sym typeface="Inter"/>
              </a:rPr>
              <a:t>How can I explore this subject and topic more?</a:t>
            </a:r>
            <a:endParaRPr sz="800" b="1" dirty="0">
              <a:solidFill>
                <a:srgbClr val="0E2E44"/>
              </a:solidFill>
              <a:latin typeface="Inter"/>
              <a:ea typeface="Inter"/>
              <a:cs typeface="Inter"/>
              <a:sym typeface="Inter"/>
            </a:endParaRPr>
          </a:p>
          <a:p>
            <a:pPr marL="0" lvl="0" indent="0" algn="l" rtl="0">
              <a:spcBef>
                <a:spcPts val="0"/>
              </a:spcBef>
              <a:spcAft>
                <a:spcPts val="0"/>
              </a:spcAft>
              <a:buNone/>
            </a:pPr>
            <a:r>
              <a:rPr lang="en-GB" sz="700" dirty="0">
                <a:solidFill>
                  <a:srgbClr val="0E2E44"/>
                </a:solidFill>
                <a:latin typeface="Inter"/>
                <a:ea typeface="Inter"/>
                <a:sym typeface="Inter"/>
              </a:rPr>
              <a:t>Watch documentaries or films</a:t>
            </a:r>
          </a:p>
          <a:p>
            <a:pPr marL="0" lvl="0" indent="0" algn="l" rtl="0">
              <a:spcBef>
                <a:spcPts val="0"/>
              </a:spcBef>
              <a:spcAft>
                <a:spcPts val="0"/>
              </a:spcAft>
              <a:buNone/>
            </a:pPr>
            <a:r>
              <a:rPr lang="en-GB" sz="700" dirty="0">
                <a:solidFill>
                  <a:srgbClr val="0E2E44"/>
                </a:solidFill>
                <a:latin typeface="Inter"/>
                <a:ea typeface="Inter"/>
                <a:sym typeface="Inter"/>
              </a:rPr>
              <a:t>Read books</a:t>
            </a:r>
          </a:p>
          <a:p>
            <a:pPr marL="0" lvl="0" indent="0" algn="l" rtl="0">
              <a:spcBef>
                <a:spcPts val="0"/>
              </a:spcBef>
              <a:spcAft>
                <a:spcPts val="0"/>
              </a:spcAft>
              <a:buNone/>
            </a:pPr>
            <a:r>
              <a:rPr lang="en-GB" sz="700" dirty="0">
                <a:solidFill>
                  <a:srgbClr val="0E2E44"/>
                </a:solidFill>
                <a:latin typeface="Inter"/>
                <a:ea typeface="Inter"/>
                <a:sym typeface="Inter"/>
              </a:rPr>
              <a:t>Visit museums</a:t>
            </a:r>
          </a:p>
          <a:p>
            <a:pPr marL="0" lvl="0" indent="0" algn="l" rtl="0">
              <a:spcBef>
                <a:spcPts val="0"/>
              </a:spcBef>
              <a:spcAft>
                <a:spcPts val="0"/>
              </a:spcAft>
              <a:buNone/>
            </a:pPr>
            <a:r>
              <a:rPr lang="en-GB" sz="700" dirty="0">
                <a:solidFill>
                  <a:srgbClr val="0E2E44"/>
                </a:solidFill>
                <a:latin typeface="Inter"/>
                <a:ea typeface="Inter"/>
                <a:sym typeface="Inter"/>
              </a:rPr>
              <a:t>Perform your own experiments</a:t>
            </a:r>
          </a:p>
          <a:p>
            <a:pPr marL="0" lvl="0" indent="0" algn="l" rtl="0">
              <a:spcBef>
                <a:spcPts val="0"/>
              </a:spcBef>
              <a:spcAft>
                <a:spcPts val="0"/>
              </a:spcAft>
              <a:buNone/>
            </a:pPr>
            <a:r>
              <a:rPr lang="en-GB" sz="700" dirty="0">
                <a:solidFill>
                  <a:srgbClr val="0E2E44"/>
                </a:solidFill>
                <a:latin typeface="Inter"/>
                <a:ea typeface="Inter"/>
                <a:sym typeface="Inter"/>
              </a:rPr>
              <a:t>Read the news</a:t>
            </a:r>
          </a:p>
          <a:p>
            <a:pPr marL="0" lvl="0" indent="0" algn="l" rtl="0">
              <a:spcBef>
                <a:spcPts val="0"/>
              </a:spcBef>
              <a:spcAft>
                <a:spcPts val="0"/>
              </a:spcAft>
              <a:buNone/>
            </a:pPr>
            <a:r>
              <a:rPr lang="en-GB" sz="800" b="1" dirty="0">
                <a:solidFill>
                  <a:srgbClr val="0E2E44"/>
                </a:solidFill>
                <a:latin typeface="Inter"/>
                <a:ea typeface="Inter"/>
                <a:cs typeface="Inter"/>
                <a:sym typeface="Inter"/>
              </a:rPr>
              <a:t>Careers links:</a:t>
            </a:r>
            <a:endParaRPr sz="800" b="1" dirty="0">
              <a:solidFill>
                <a:srgbClr val="0E2E44"/>
              </a:solidFill>
              <a:latin typeface="Inter"/>
              <a:ea typeface="Inter"/>
              <a:cs typeface="Inter"/>
              <a:sym typeface="Inter"/>
            </a:endParaRPr>
          </a:p>
          <a:p>
            <a:pPr marL="0" lvl="0" indent="0" algn="l" rtl="0">
              <a:spcBef>
                <a:spcPts val="0"/>
              </a:spcBef>
              <a:spcAft>
                <a:spcPts val="0"/>
              </a:spcAft>
              <a:buNone/>
            </a:pPr>
            <a:r>
              <a:rPr lang="en-GB" sz="700" dirty="0">
                <a:solidFill>
                  <a:srgbClr val="0E2E44"/>
                </a:solidFill>
                <a:latin typeface="Inter"/>
                <a:ea typeface="Inter"/>
                <a:cs typeface="Inter"/>
                <a:sym typeface="Inter"/>
              </a:rPr>
              <a:t>Analytical chemist, forensic scientist, engineer, pathologist, mechanic, marine biologist, toxicologist, horticulturist, electrician</a:t>
            </a:r>
            <a:endParaRPr sz="700" dirty="0">
              <a:solidFill>
                <a:srgbClr val="0E2E44"/>
              </a:solidFill>
              <a:latin typeface="Inter"/>
              <a:ea typeface="Inter"/>
              <a:cs typeface="Inter"/>
              <a:sym typeface="Inter"/>
            </a:endParaRPr>
          </a:p>
        </p:txBody>
      </p:sp>
      <p:sp>
        <p:nvSpPr>
          <p:cNvPr id="69" name="Google Shape;69;p13"/>
          <p:cNvSpPr txBox="1"/>
          <p:nvPr/>
        </p:nvSpPr>
        <p:spPr>
          <a:xfrm>
            <a:off x="3081350" y="-10870"/>
            <a:ext cx="6057000" cy="846355"/>
          </a:xfrm>
          <a:prstGeom prst="rect">
            <a:avLst/>
          </a:prstGeom>
          <a:solidFill>
            <a:srgbClr val="F5D224"/>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800" b="1" dirty="0">
                <a:solidFill>
                  <a:srgbClr val="0E2E44"/>
                </a:solidFill>
                <a:latin typeface="Inter"/>
                <a:ea typeface="Inter"/>
                <a:cs typeface="Inter"/>
                <a:sym typeface="Inter"/>
              </a:rPr>
              <a:t>Why we think this is important for you</a:t>
            </a:r>
            <a:endParaRPr sz="800" b="1" dirty="0">
              <a:solidFill>
                <a:srgbClr val="0E2E44"/>
              </a:solidFill>
              <a:latin typeface="Inter"/>
              <a:ea typeface="Inter"/>
              <a:cs typeface="Inter"/>
              <a:sym typeface="Inter"/>
            </a:endParaRPr>
          </a:p>
          <a:p>
            <a:pPr marL="0" lvl="0" indent="0" algn="l" rtl="0">
              <a:spcBef>
                <a:spcPts val="0"/>
              </a:spcBef>
              <a:spcAft>
                <a:spcPts val="0"/>
              </a:spcAft>
              <a:buNone/>
            </a:pPr>
            <a:r>
              <a:rPr lang="en-GB" sz="700" dirty="0">
                <a:solidFill>
                  <a:srgbClr val="0E2E44"/>
                </a:solidFill>
                <a:latin typeface="Inter"/>
                <a:ea typeface="Inter"/>
                <a:cs typeface="Inter"/>
                <a:sym typeface="Inter"/>
              </a:rPr>
              <a:t>We are born as curious learners, wanting to know about the world we live in &amp; further into Space. Science is great because no one person will ever know everything about science. It is a subject that never stops, the more we understand about life and the Universe, the more we realise that there is so much more we do not understand yet. Science has unlimited possibilities, which allows you to be ambitious, stretching yourself to ask questions. Science is daring, it allows us to debate the ethics of whether we should do something just because we can. Science is always relevant and in the news, imagine if you were the one to solve a global problem!</a:t>
            </a:r>
            <a:endParaRPr sz="700" dirty="0">
              <a:solidFill>
                <a:srgbClr val="0E2E44"/>
              </a:solidFill>
              <a:latin typeface="Inter"/>
              <a:ea typeface="Inter"/>
              <a:cs typeface="Inter"/>
              <a:sym typeface="Inter"/>
            </a:endParaRPr>
          </a:p>
        </p:txBody>
      </p:sp>
      <p:grpSp>
        <p:nvGrpSpPr>
          <p:cNvPr id="3" name="Group 2">
            <a:extLst>
              <a:ext uri="{FF2B5EF4-FFF2-40B4-BE49-F238E27FC236}">
                <a16:creationId xmlns:a16="http://schemas.microsoft.com/office/drawing/2014/main" id="{213BAC6A-B465-405D-A2E5-2D5FA48123DD}"/>
              </a:ext>
            </a:extLst>
          </p:cNvPr>
          <p:cNvGrpSpPr/>
          <p:nvPr/>
        </p:nvGrpSpPr>
        <p:grpSpPr>
          <a:xfrm>
            <a:off x="1988475" y="798781"/>
            <a:ext cx="7107700" cy="4083450"/>
            <a:chOff x="1988475" y="932500"/>
            <a:chExt cx="7107700" cy="4083450"/>
          </a:xfrm>
        </p:grpSpPr>
        <p:grpSp>
          <p:nvGrpSpPr>
            <p:cNvPr id="2" name="Group 1">
              <a:extLst>
                <a:ext uri="{FF2B5EF4-FFF2-40B4-BE49-F238E27FC236}">
                  <a16:creationId xmlns:a16="http://schemas.microsoft.com/office/drawing/2014/main" id="{9E4A9FDC-4886-4CD3-9BB6-6F3B382DCB26}"/>
                </a:ext>
              </a:extLst>
            </p:cNvPr>
            <p:cNvGrpSpPr/>
            <p:nvPr/>
          </p:nvGrpSpPr>
          <p:grpSpPr>
            <a:xfrm>
              <a:off x="2364375" y="2577450"/>
              <a:ext cx="5052450" cy="751900"/>
              <a:chOff x="2364375" y="2577450"/>
              <a:chExt cx="5052450" cy="751900"/>
            </a:xfrm>
          </p:grpSpPr>
          <p:cxnSp>
            <p:nvCxnSpPr>
              <p:cNvPr id="58" name="Google Shape;58;p13"/>
              <p:cNvCxnSpPr>
                <a:endCxn id="59" idx="0"/>
              </p:cNvCxnSpPr>
              <p:nvPr/>
            </p:nvCxnSpPr>
            <p:spPr>
              <a:xfrm rot="10800000">
                <a:off x="2364375" y="2577450"/>
                <a:ext cx="383100" cy="3900"/>
              </a:xfrm>
              <a:prstGeom prst="straightConnector1">
                <a:avLst/>
              </a:prstGeom>
              <a:noFill/>
              <a:ln w="114300" cap="flat" cmpd="sng">
                <a:solidFill>
                  <a:schemeClr val="dk1"/>
                </a:solidFill>
                <a:prstDash val="solid"/>
                <a:round/>
                <a:headEnd type="none" w="med" len="med"/>
                <a:tailEnd type="none" w="med" len="med"/>
              </a:ln>
            </p:spPr>
          </p:cxnSp>
          <p:cxnSp>
            <p:nvCxnSpPr>
              <p:cNvPr id="60" name="Google Shape;60;p13"/>
              <p:cNvCxnSpPr>
                <a:stCxn id="61" idx="0"/>
                <a:endCxn id="62" idx="4"/>
              </p:cNvCxnSpPr>
              <p:nvPr/>
            </p:nvCxnSpPr>
            <p:spPr>
              <a:xfrm>
                <a:off x="4323913" y="3326050"/>
                <a:ext cx="375900" cy="3300"/>
              </a:xfrm>
              <a:prstGeom prst="straightConnector1">
                <a:avLst/>
              </a:prstGeom>
              <a:noFill/>
              <a:ln w="114300" cap="flat" cmpd="sng">
                <a:solidFill>
                  <a:schemeClr val="dk1"/>
                </a:solidFill>
                <a:prstDash val="solid"/>
                <a:round/>
                <a:headEnd type="none" w="med" len="med"/>
                <a:tailEnd type="none" w="med" len="med"/>
              </a:ln>
            </p:spPr>
          </p:cxnSp>
          <p:cxnSp>
            <p:nvCxnSpPr>
              <p:cNvPr id="63" name="Google Shape;63;p13"/>
              <p:cNvCxnSpPr>
                <a:endCxn id="64" idx="0"/>
              </p:cNvCxnSpPr>
              <p:nvPr/>
            </p:nvCxnSpPr>
            <p:spPr>
              <a:xfrm rot="10800000">
                <a:off x="4696775" y="2577550"/>
                <a:ext cx="418800" cy="6300"/>
              </a:xfrm>
              <a:prstGeom prst="straightConnector1">
                <a:avLst/>
              </a:prstGeom>
              <a:noFill/>
              <a:ln w="114300" cap="flat" cmpd="sng">
                <a:solidFill>
                  <a:schemeClr val="dk1"/>
                </a:solidFill>
                <a:prstDash val="solid"/>
                <a:round/>
                <a:headEnd type="none" w="med" len="med"/>
                <a:tailEnd type="none" w="med" len="med"/>
              </a:ln>
            </p:spPr>
          </p:cxnSp>
          <p:cxnSp>
            <p:nvCxnSpPr>
              <p:cNvPr id="65" name="Google Shape;65;p13"/>
              <p:cNvCxnSpPr>
                <a:stCxn id="66" idx="0"/>
                <a:endCxn id="67" idx="4"/>
              </p:cNvCxnSpPr>
              <p:nvPr/>
            </p:nvCxnSpPr>
            <p:spPr>
              <a:xfrm>
                <a:off x="6656313" y="3326050"/>
                <a:ext cx="375900" cy="3300"/>
              </a:xfrm>
              <a:prstGeom prst="straightConnector1">
                <a:avLst/>
              </a:prstGeom>
              <a:noFill/>
              <a:ln w="114300" cap="flat" cmpd="sng">
                <a:solidFill>
                  <a:schemeClr val="dk1"/>
                </a:solidFill>
                <a:prstDash val="solid"/>
                <a:round/>
                <a:headEnd type="none" w="med" len="med"/>
                <a:tailEnd type="none" w="med" len="med"/>
              </a:ln>
            </p:spPr>
          </p:cxnSp>
          <p:cxnSp>
            <p:nvCxnSpPr>
              <p:cNvPr id="68" name="Google Shape;68;p13"/>
              <p:cNvCxnSpPr/>
              <p:nvPr/>
            </p:nvCxnSpPr>
            <p:spPr>
              <a:xfrm rot="10800000">
                <a:off x="7043925" y="2577550"/>
                <a:ext cx="372900" cy="3300"/>
              </a:xfrm>
              <a:prstGeom prst="straightConnector1">
                <a:avLst/>
              </a:prstGeom>
              <a:noFill/>
              <a:ln w="114300" cap="flat" cmpd="sng">
                <a:solidFill>
                  <a:schemeClr val="dk1"/>
                </a:solidFill>
                <a:prstDash val="solid"/>
                <a:round/>
                <a:headEnd type="none" w="med" len="med"/>
                <a:tailEnd type="none" w="med" len="med"/>
              </a:ln>
            </p:spPr>
          </p:cxnSp>
        </p:grpSp>
        <p:grpSp>
          <p:nvGrpSpPr>
            <p:cNvPr id="70" name="Google Shape;70;p13"/>
            <p:cNvGrpSpPr/>
            <p:nvPr/>
          </p:nvGrpSpPr>
          <p:grpSpPr>
            <a:xfrm>
              <a:off x="1988475" y="932500"/>
              <a:ext cx="7107700" cy="4083450"/>
              <a:chOff x="1988475" y="932500"/>
              <a:chExt cx="7107700" cy="4083450"/>
            </a:xfrm>
          </p:grpSpPr>
          <p:cxnSp>
            <p:nvCxnSpPr>
              <p:cNvPr id="71" name="Google Shape;71;p13"/>
              <p:cNvCxnSpPr/>
              <p:nvPr/>
            </p:nvCxnSpPr>
            <p:spPr>
              <a:xfrm rot="5400000" flipH="1">
                <a:off x="2688150" y="173815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2" name="Google Shape;72;p13"/>
              <p:cNvCxnSpPr/>
              <p:nvPr/>
            </p:nvCxnSpPr>
            <p:spPr>
              <a:xfrm rot="5400000" flipH="1">
                <a:off x="7372925" y="173800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3" name="Google Shape;73;p13"/>
              <p:cNvCxnSpPr/>
              <p:nvPr/>
            </p:nvCxnSpPr>
            <p:spPr>
              <a:xfrm rot="5400000" flipH="1">
                <a:off x="5040525" y="173815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4" name="Google Shape;74;p13"/>
              <p:cNvCxnSpPr/>
              <p:nvPr/>
            </p:nvCxnSpPr>
            <p:spPr>
              <a:xfrm rot="-5400000" flipH="1">
                <a:off x="6229925" y="417640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5" name="Google Shape;75;p13"/>
              <p:cNvCxnSpPr/>
              <p:nvPr/>
            </p:nvCxnSpPr>
            <p:spPr>
              <a:xfrm rot="-5400000" flipH="1">
                <a:off x="1545150" y="417655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6" name="Google Shape;76;p13"/>
              <p:cNvCxnSpPr/>
              <p:nvPr/>
            </p:nvCxnSpPr>
            <p:spPr>
              <a:xfrm rot="-5400000" flipH="1">
                <a:off x="3877550" y="4176400"/>
                <a:ext cx="1644900" cy="33900"/>
              </a:xfrm>
              <a:prstGeom prst="bentConnector2">
                <a:avLst/>
              </a:prstGeom>
              <a:noFill/>
              <a:ln w="38100" cap="flat" cmpd="sng">
                <a:solidFill>
                  <a:schemeClr val="dk1"/>
                </a:solidFill>
                <a:prstDash val="solid"/>
                <a:round/>
                <a:headEnd type="none" w="med" len="med"/>
                <a:tailEnd type="oval" w="med" len="med"/>
              </a:ln>
            </p:spPr>
          </p:cxnSp>
          <p:grpSp>
            <p:nvGrpSpPr>
              <p:cNvPr id="77" name="Google Shape;77;p13"/>
              <p:cNvGrpSpPr/>
              <p:nvPr/>
            </p:nvGrpSpPr>
            <p:grpSpPr>
              <a:xfrm>
                <a:off x="1988475" y="2471650"/>
                <a:ext cx="7107700" cy="963600"/>
                <a:chOff x="1988475" y="2471650"/>
                <a:chExt cx="7107700" cy="963600"/>
              </a:xfrm>
            </p:grpSpPr>
            <p:sp>
              <p:nvSpPr>
                <p:cNvPr id="59" name="Google Shape;59;p13"/>
                <p:cNvSpPr/>
                <p:nvPr/>
              </p:nvSpPr>
              <p:spPr>
                <a:xfrm>
                  <a:off x="1988475" y="25774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3"/>
                <p:cNvSpPr/>
                <p:nvPr/>
              </p:nvSpPr>
              <p:spPr>
                <a:xfrm>
                  <a:off x="3154675"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p:nvPr/>
              </p:nvSpPr>
              <p:spPr>
                <a:xfrm>
                  <a:off x="4323913"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3"/>
                <p:cNvSpPr/>
                <p:nvPr/>
              </p:nvSpPr>
              <p:spPr>
                <a:xfrm>
                  <a:off x="2319775" y="2580850"/>
                  <a:ext cx="834900" cy="840300"/>
                </a:xfrm>
                <a:prstGeom prst="arc">
                  <a:avLst>
                    <a:gd name="adj1" fmla="val 16200000"/>
                    <a:gd name="adj2" fmla="val 0"/>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p:nvPr/>
              </p:nvSpPr>
              <p:spPr>
                <a:xfrm rot="10800000">
                  <a:off x="3906463" y="2471650"/>
                  <a:ext cx="834900" cy="854400"/>
                </a:xfrm>
                <a:prstGeom prst="arc">
                  <a:avLst>
                    <a:gd name="adj1" fmla="val 16200000"/>
                    <a:gd name="adj2" fmla="val 0"/>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3"/>
                <p:cNvSpPr/>
                <p:nvPr/>
              </p:nvSpPr>
              <p:spPr>
                <a:xfrm>
                  <a:off x="4320875"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p:nvPr/>
              </p:nvSpPr>
              <p:spPr>
                <a:xfrm>
                  <a:off x="5487075"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3"/>
                <p:cNvSpPr/>
                <p:nvPr/>
              </p:nvSpPr>
              <p:spPr>
                <a:xfrm>
                  <a:off x="6656313"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3"/>
                <p:cNvSpPr/>
                <p:nvPr/>
              </p:nvSpPr>
              <p:spPr>
                <a:xfrm>
                  <a:off x="4652175" y="2580850"/>
                  <a:ext cx="834900" cy="854400"/>
                </a:xfrm>
                <a:prstGeom prst="arc">
                  <a:avLst>
                    <a:gd name="adj1" fmla="val 16200000"/>
                    <a:gd name="adj2" fmla="val 21327325"/>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rot="10800000">
                  <a:off x="6238863" y="2471650"/>
                  <a:ext cx="834900" cy="854400"/>
                </a:xfrm>
                <a:prstGeom prst="arc">
                  <a:avLst>
                    <a:gd name="adj1" fmla="val 16200000"/>
                    <a:gd name="adj2" fmla="val 21451120"/>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3"/>
                <p:cNvSpPr/>
                <p:nvPr/>
              </p:nvSpPr>
              <p:spPr>
                <a:xfrm>
                  <a:off x="7819475" y="257920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3"/>
                <p:cNvSpPr/>
                <p:nvPr/>
              </p:nvSpPr>
              <p:spPr>
                <a:xfrm>
                  <a:off x="6984575" y="2580850"/>
                  <a:ext cx="834900" cy="854400"/>
                </a:xfrm>
                <a:prstGeom prst="arc">
                  <a:avLst>
                    <a:gd name="adj1" fmla="val 16200000"/>
                    <a:gd name="adj2" fmla="val 21539181"/>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3"/>
                <p:cNvSpPr/>
                <p:nvPr/>
              </p:nvSpPr>
              <p:spPr>
                <a:xfrm>
                  <a:off x="8565175" y="2742325"/>
                  <a:ext cx="531000" cy="383700"/>
                </a:xfrm>
                <a:prstGeom prst="rightArrow">
                  <a:avLst>
                    <a:gd name="adj1" fmla="val 50000"/>
                    <a:gd name="adj2"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3"/>
                <p:cNvSpPr txBox="1"/>
                <p:nvPr/>
              </p:nvSpPr>
              <p:spPr>
                <a:xfrm>
                  <a:off x="2037675" y="2789450"/>
                  <a:ext cx="7026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chemeClr val="dk1"/>
                      </a:solidFill>
                      <a:latin typeface="Oswald Medium"/>
                      <a:ea typeface="Oswald Medium"/>
                      <a:cs typeface="Oswald Medium"/>
                      <a:sym typeface="Oswald Medium"/>
                    </a:rPr>
                    <a:t>Autumn 1</a:t>
                  </a:r>
                  <a:endParaRPr sz="1000" dirty="0">
                    <a:solidFill>
                      <a:schemeClr val="dk1"/>
                    </a:solidFill>
                    <a:latin typeface="Oswald Medium"/>
                    <a:ea typeface="Oswald Medium"/>
                    <a:cs typeface="Oswald Medium"/>
                    <a:sym typeface="Oswald Medium"/>
                  </a:endParaRPr>
                </a:p>
              </p:txBody>
            </p:sp>
            <p:sp>
              <p:nvSpPr>
                <p:cNvPr id="86" name="Google Shape;86;p13"/>
                <p:cNvSpPr txBox="1"/>
                <p:nvPr/>
              </p:nvSpPr>
              <p:spPr>
                <a:xfrm>
                  <a:off x="3212275" y="2764825"/>
                  <a:ext cx="7026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chemeClr val="dk1"/>
                      </a:solidFill>
                      <a:latin typeface="Oswald Medium"/>
                      <a:ea typeface="Oswald Medium"/>
                      <a:cs typeface="Oswald Medium"/>
                      <a:sym typeface="Oswald Medium"/>
                    </a:rPr>
                    <a:t>Autumn 2</a:t>
                  </a:r>
                  <a:endParaRPr sz="1000" dirty="0">
                    <a:solidFill>
                      <a:schemeClr val="dk1"/>
                    </a:solidFill>
                    <a:latin typeface="Oswald Medium"/>
                    <a:ea typeface="Oswald Medium"/>
                    <a:cs typeface="Oswald Medium"/>
                    <a:sym typeface="Oswald Medium"/>
                  </a:endParaRPr>
                </a:p>
              </p:txBody>
            </p:sp>
            <p:sp>
              <p:nvSpPr>
                <p:cNvPr id="87" name="Google Shape;87;p13"/>
                <p:cNvSpPr txBox="1"/>
                <p:nvPr/>
              </p:nvSpPr>
              <p:spPr>
                <a:xfrm>
                  <a:off x="4386875" y="2764825"/>
                  <a:ext cx="7026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a:solidFill>
                        <a:schemeClr val="dk1"/>
                      </a:solidFill>
                      <a:latin typeface="Oswald Medium"/>
                      <a:ea typeface="Oswald Medium"/>
                      <a:cs typeface="Oswald Medium"/>
                      <a:sym typeface="Oswald Medium"/>
                    </a:rPr>
                    <a:t>Spring 1</a:t>
                  </a:r>
                  <a:endParaRPr sz="1000">
                    <a:solidFill>
                      <a:schemeClr val="dk1"/>
                    </a:solidFill>
                    <a:latin typeface="Oswald Medium"/>
                    <a:ea typeface="Oswald Medium"/>
                    <a:cs typeface="Oswald Medium"/>
                    <a:sym typeface="Oswald Medium"/>
                  </a:endParaRPr>
                </a:p>
              </p:txBody>
            </p:sp>
            <p:sp>
              <p:nvSpPr>
                <p:cNvPr id="88" name="Google Shape;88;p13"/>
                <p:cNvSpPr txBox="1"/>
                <p:nvPr/>
              </p:nvSpPr>
              <p:spPr>
                <a:xfrm>
                  <a:off x="5569875" y="2764825"/>
                  <a:ext cx="7026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a:solidFill>
                        <a:schemeClr val="dk1"/>
                      </a:solidFill>
                      <a:latin typeface="Oswald Medium"/>
                      <a:ea typeface="Oswald Medium"/>
                      <a:cs typeface="Oswald Medium"/>
                      <a:sym typeface="Oswald Medium"/>
                    </a:rPr>
                    <a:t>Spring 2</a:t>
                  </a:r>
                  <a:endParaRPr sz="1000">
                    <a:solidFill>
                      <a:schemeClr val="dk1"/>
                    </a:solidFill>
                    <a:latin typeface="Oswald Medium"/>
                    <a:ea typeface="Oswald Medium"/>
                    <a:cs typeface="Oswald Medium"/>
                    <a:sym typeface="Oswald Medium"/>
                  </a:endParaRPr>
                </a:p>
              </p:txBody>
            </p:sp>
            <p:sp>
              <p:nvSpPr>
                <p:cNvPr id="89" name="Google Shape;89;p13"/>
                <p:cNvSpPr txBox="1"/>
                <p:nvPr/>
              </p:nvSpPr>
              <p:spPr>
                <a:xfrm>
                  <a:off x="6725100" y="2764825"/>
                  <a:ext cx="7026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chemeClr val="dk1"/>
                      </a:solidFill>
                      <a:latin typeface="Oswald Medium"/>
                      <a:ea typeface="Oswald Medium"/>
                      <a:cs typeface="Oswald Medium"/>
                      <a:sym typeface="Oswald Medium"/>
                    </a:rPr>
                    <a:t>Summer 1</a:t>
                  </a:r>
                  <a:endParaRPr sz="1000" dirty="0">
                    <a:solidFill>
                      <a:schemeClr val="dk1"/>
                    </a:solidFill>
                    <a:latin typeface="Oswald Medium"/>
                    <a:ea typeface="Oswald Medium"/>
                    <a:cs typeface="Oswald Medium"/>
                    <a:sym typeface="Oswald Medium"/>
                  </a:endParaRPr>
                </a:p>
              </p:txBody>
            </p:sp>
            <p:sp>
              <p:nvSpPr>
                <p:cNvPr id="90" name="Google Shape;90;p13"/>
                <p:cNvSpPr txBox="1"/>
                <p:nvPr/>
              </p:nvSpPr>
              <p:spPr>
                <a:xfrm>
                  <a:off x="7868675" y="2764825"/>
                  <a:ext cx="7026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chemeClr val="dk1"/>
                      </a:solidFill>
                      <a:latin typeface="Oswald Medium"/>
                      <a:ea typeface="Oswald Medium"/>
                      <a:cs typeface="Oswald Medium"/>
                      <a:sym typeface="Oswald Medium"/>
                    </a:rPr>
                    <a:t>Summer 2</a:t>
                  </a:r>
                  <a:endParaRPr sz="1000" dirty="0">
                    <a:solidFill>
                      <a:schemeClr val="dk1"/>
                    </a:solidFill>
                    <a:latin typeface="Oswald Medium"/>
                    <a:ea typeface="Oswald Medium"/>
                    <a:cs typeface="Oswald Medium"/>
                    <a:sym typeface="Oswald Medium"/>
                  </a:endParaRPr>
                </a:p>
              </p:txBody>
            </p:sp>
          </p:grpSp>
        </p:grpSp>
      </p:grpSp>
      <p:cxnSp>
        <p:nvCxnSpPr>
          <p:cNvPr id="91" name="Google Shape;91;p13"/>
          <p:cNvCxnSpPr/>
          <p:nvPr/>
        </p:nvCxnSpPr>
        <p:spPr>
          <a:xfrm rot="10800000">
            <a:off x="3299675" y="1361330"/>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2" name="Google Shape;92;p13"/>
          <p:cNvCxnSpPr/>
          <p:nvPr/>
        </p:nvCxnSpPr>
        <p:spPr>
          <a:xfrm rot="10800000">
            <a:off x="3299675" y="1760563"/>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3" name="Google Shape;93;p13"/>
          <p:cNvCxnSpPr/>
          <p:nvPr/>
        </p:nvCxnSpPr>
        <p:spPr>
          <a:xfrm rot="10800000">
            <a:off x="3530375" y="1108870"/>
            <a:ext cx="230700" cy="0"/>
          </a:xfrm>
          <a:prstGeom prst="straightConnector1">
            <a:avLst/>
          </a:prstGeom>
          <a:noFill/>
          <a:ln w="9525" cap="flat" cmpd="sng">
            <a:solidFill>
              <a:schemeClr val="dk1"/>
            </a:solidFill>
            <a:prstDash val="solid"/>
            <a:round/>
            <a:headEnd type="oval" w="med" len="med"/>
            <a:tailEnd type="none" w="med" len="med"/>
          </a:ln>
        </p:spPr>
      </p:cxnSp>
      <p:cxnSp>
        <p:nvCxnSpPr>
          <p:cNvPr id="94" name="Google Shape;94;p13"/>
          <p:cNvCxnSpPr/>
          <p:nvPr/>
        </p:nvCxnSpPr>
        <p:spPr>
          <a:xfrm rot="10800000">
            <a:off x="3530375" y="1499820"/>
            <a:ext cx="230700" cy="0"/>
          </a:xfrm>
          <a:prstGeom prst="straightConnector1">
            <a:avLst/>
          </a:prstGeom>
          <a:noFill/>
          <a:ln w="9525" cap="flat" cmpd="sng">
            <a:solidFill>
              <a:schemeClr val="dk1"/>
            </a:solidFill>
            <a:prstDash val="solid"/>
            <a:round/>
            <a:headEnd type="oval" w="med" len="med"/>
            <a:tailEnd type="none" w="med" len="med"/>
          </a:ln>
        </p:spPr>
      </p:cxnSp>
      <p:cxnSp>
        <p:nvCxnSpPr>
          <p:cNvPr id="95" name="Google Shape;95;p13"/>
          <p:cNvCxnSpPr/>
          <p:nvPr/>
        </p:nvCxnSpPr>
        <p:spPr>
          <a:xfrm rot="10800000">
            <a:off x="3530375" y="189836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96" name="Google Shape;96;p13"/>
          <p:cNvCxnSpPr/>
          <p:nvPr/>
        </p:nvCxnSpPr>
        <p:spPr>
          <a:xfrm rot="10800000">
            <a:off x="5615325" y="136995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7" name="Google Shape;97;p13"/>
          <p:cNvCxnSpPr/>
          <p:nvPr/>
        </p:nvCxnSpPr>
        <p:spPr>
          <a:xfrm rot="10800000">
            <a:off x="5615325" y="1752626"/>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8" name="Google Shape;98;p13"/>
          <p:cNvCxnSpPr/>
          <p:nvPr/>
        </p:nvCxnSpPr>
        <p:spPr>
          <a:xfrm rot="10800000">
            <a:off x="5615325" y="215945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9" name="Google Shape;99;p13"/>
          <p:cNvCxnSpPr/>
          <p:nvPr/>
        </p:nvCxnSpPr>
        <p:spPr>
          <a:xfrm rot="10800000">
            <a:off x="5879925" y="1084355"/>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0" name="Google Shape;100;p13"/>
          <p:cNvCxnSpPr/>
          <p:nvPr/>
        </p:nvCxnSpPr>
        <p:spPr>
          <a:xfrm rot="10800000">
            <a:off x="5879925" y="1491870"/>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1" name="Google Shape;101;p13"/>
          <p:cNvCxnSpPr/>
          <p:nvPr/>
        </p:nvCxnSpPr>
        <p:spPr>
          <a:xfrm rot="10800000">
            <a:off x="5879925" y="189041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2" name="Google Shape;102;p13"/>
          <p:cNvCxnSpPr/>
          <p:nvPr/>
        </p:nvCxnSpPr>
        <p:spPr>
          <a:xfrm rot="10800000">
            <a:off x="7964875" y="1206976"/>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03" name="Google Shape;103;p13"/>
          <p:cNvCxnSpPr/>
          <p:nvPr/>
        </p:nvCxnSpPr>
        <p:spPr>
          <a:xfrm rot="10800000">
            <a:off x="7964875" y="161449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04" name="Google Shape;104;p13"/>
          <p:cNvCxnSpPr/>
          <p:nvPr/>
        </p:nvCxnSpPr>
        <p:spPr>
          <a:xfrm rot="10800000">
            <a:off x="7964875" y="2013034"/>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05" name="Google Shape;105;p13"/>
          <p:cNvCxnSpPr/>
          <p:nvPr/>
        </p:nvCxnSpPr>
        <p:spPr>
          <a:xfrm rot="10800000">
            <a:off x="8195575" y="136166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6" name="Google Shape;106;p13"/>
          <p:cNvCxnSpPr/>
          <p:nvPr/>
        </p:nvCxnSpPr>
        <p:spPr>
          <a:xfrm rot="10800000">
            <a:off x="8195575" y="1760896"/>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7" name="Google Shape;107;p13"/>
          <p:cNvCxnSpPr/>
          <p:nvPr/>
        </p:nvCxnSpPr>
        <p:spPr>
          <a:xfrm rot="10800000">
            <a:off x="8195575" y="2167721"/>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8" name="Google Shape;108;p13"/>
          <p:cNvCxnSpPr/>
          <p:nvPr/>
        </p:nvCxnSpPr>
        <p:spPr>
          <a:xfrm rot="10800000">
            <a:off x="2364375" y="3571151"/>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9" name="Google Shape;109;p13"/>
          <p:cNvCxnSpPr/>
          <p:nvPr/>
        </p:nvCxnSpPr>
        <p:spPr>
          <a:xfrm rot="10800000">
            <a:off x="2364375" y="3962101"/>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0" name="Google Shape;110;p13"/>
          <p:cNvCxnSpPr/>
          <p:nvPr/>
        </p:nvCxnSpPr>
        <p:spPr>
          <a:xfrm rot="10800000">
            <a:off x="2364375" y="4368926"/>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1" name="Google Shape;111;p13"/>
          <p:cNvCxnSpPr/>
          <p:nvPr/>
        </p:nvCxnSpPr>
        <p:spPr>
          <a:xfrm rot="10800000">
            <a:off x="2133875" y="388058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2" name="Google Shape;112;p13"/>
          <p:cNvCxnSpPr/>
          <p:nvPr/>
        </p:nvCxnSpPr>
        <p:spPr>
          <a:xfrm rot="10800000">
            <a:off x="2133875" y="4678363"/>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3" name="Google Shape;113;p13"/>
          <p:cNvCxnSpPr/>
          <p:nvPr/>
        </p:nvCxnSpPr>
        <p:spPr>
          <a:xfrm rot="10800000">
            <a:off x="4456650" y="356286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4" name="Google Shape;114;p13"/>
          <p:cNvCxnSpPr/>
          <p:nvPr/>
        </p:nvCxnSpPr>
        <p:spPr>
          <a:xfrm rot="10800000">
            <a:off x="4456650" y="395381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5" name="Google Shape;115;p13"/>
          <p:cNvCxnSpPr/>
          <p:nvPr/>
        </p:nvCxnSpPr>
        <p:spPr>
          <a:xfrm rot="10800000">
            <a:off x="4456650" y="4360643"/>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6" name="Google Shape;116;p13"/>
          <p:cNvCxnSpPr/>
          <p:nvPr/>
        </p:nvCxnSpPr>
        <p:spPr>
          <a:xfrm rot="10800000">
            <a:off x="4699900" y="3715280"/>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7" name="Google Shape;117;p13"/>
          <p:cNvCxnSpPr/>
          <p:nvPr/>
        </p:nvCxnSpPr>
        <p:spPr>
          <a:xfrm rot="10800000">
            <a:off x="4699900" y="4106230"/>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8" name="Google Shape;118;p13"/>
          <p:cNvCxnSpPr/>
          <p:nvPr/>
        </p:nvCxnSpPr>
        <p:spPr>
          <a:xfrm rot="10800000">
            <a:off x="4699900" y="4513055"/>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9" name="Google Shape;119;p13"/>
          <p:cNvCxnSpPr/>
          <p:nvPr/>
        </p:nvCxnSpPr>
        <p:spPr>
          <a:xfrm rot="10800000">
            <a:off x="6804925" y="356286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20" name="Google Shape;120;p13"/>
          <p:cNvCxnSpPr/>
          <p:nvPr/>
        </p:nvCxnSpPr>
        <p:spPr>
          <a:xfrm rot="10800000">
            <a:off x="6804925" y="395381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21" name="Google Shape;121;p13"/>
          <p:cNvCxnSpPr/>
          <p:nvPr/>
        </p:nvCxnSpPr>
        <p:spPr>
          <a:xfrm rot="10800000">
            <a:off x="6804925" y="4360643"/>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22" name="Google Shape;122;p13"/>
          <p:cNvCxnSpPr/>
          <p:nvPr/>
        </p:nvCxnSpPr>
        <p:spPr>
          <a:xfrm rot="10800000">
            <a:off x="7035425" y="3707330"/>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23" name="Google Shape;123;p13"/>
          <p:cNvCxnSpPr/>
          <p:nvPr/>
        </p:nvCxnSpPr>
        <p:spPr>
          <a:xfrm rot="10800000">
            <a:off x="7035425" y="4098280"/>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24" name="Google Shape;124;p13"/>
          <p:cNvCxnSpPr/>
          <p:nvPr/>
        </p:nvCxnSpPr>
        <p:spPr>
          <a:xfrm rot="10800000">
            <a:off x="7035425" y="4505105"/>
            <a:ext cx="230700" cy="0"/>
          </a:xfrm>
          <a:prstGeom prst="straightConnector1">
            <a:avLst/>
          </a:prstGeom>
          <a:noFill/>
          <a:ln w="9525" cap="flat" cmpd="sng">
            <a:solidFill>
              <a:schemeClr val="dk1"/>
            </a:solidFill>
            <a:prstDash val="solid"/>
            <a:round/>
            <a:headEnd type="oval" w="med" len="med"/>
            <a:tailEnd type="none" w="med" len="med"/>
          </a:ln>
        </p:spPr>
      </p:cxnSp>
      <p:sp>
        <p:nvSpPr>
          <p:cNvPr id="125" name="Google Shape;125;p13"/>
          <p:cNvSpPr txBox="1"/>
          <p:nvPr/>
        </p:nvSpPr>
        <p:spPr>
          <a:xfrm>
            <a:off x="8114794" y="3298888"/>
            <a:ext cx="981380" cy="1077188"/>
          </a:xfrm>
          <a:prstGeom prst="rect">
            <a:avLst/>
          </a:prstGeom>
          <a:solidFill>
            <a:srgbClr val="F5D224"/>
          </a:solid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GB" sz="800" b="1" dirty="0">
                <a:solidFill>
                  <a:srgbClr val="0E2E44"/>
                </a:solidFill>
                <a:latin typeface="Inter"/>
                <a:ea typeface="Inter"/>
                <a:cs typeface="Inter"/>
                <a:sym typeface="Inter"/>
              </a:rPr>
              <a:t>Study topics in Yr8</a:t>
            </a:r>
            <a:endParaRPr sz="800" b="1" dirty="0">
              <a:solidFill>
                <a:srgbClr val="0E2E44"/>
              </a:solidFill>
              <a:latin typeface="Inter"/>
              <a:ea typeface="Inter"/>
              <a:cs typeface="Inter"/>
              <a:sym typeface="Inter"/>
            </a:endParaRPr>
          </a:p>
          <a:p>
            <a:pPr marL="0" lvl="0" indent="0" algn="r" rtl="0">
              <a:spcBef>
                <a:spcPts val="0"/>
              </a:spcBef>
              <a:spcAft>
                <a:spcPts val="0"/>
              </a:spcAft>
              <a:buNone/>
            </a:pPr>
            <a:r>
              <a:rPr lang="en-GB" sz="700" dirty="0">
                <a:solidFill>
                  <a:srgbClr val="0E2E44"/>
                </a:solidFill>
                <a:latin typeface="Inter"/>
                <a:ea typeface="Inter"/>
                <a:sym typeface="Inter"/>
              </a:rPr>
              <a:t>Earth, Waves, Diet, Periodic table, Respiration, Energy,  Reactions, Photosynthesis</a:t>
            </a:r>
            <a:endParaRPr sz="700" dirty="0">
              <a:solidFill>
                <a:srgbClr val="0E2E44"/>
              </a:solidFill>
              <a:latin typeface="Inter"/>
              <a:ea typeface="Inter"/>
              <a:sym typeface="Inter"/>
            </a:endParaRPr>
          </a:p>
        </p:txBody>
      </p:sp>
      <p:sp>
        <p:nvSpPr>
          <p:cNvPr id="126" name="Google Shape;176;p14">
            <a:extLst>
              <a:ext uri="{FF2B5EF4-FFF2-40B4-BE49-F238E27FC236}">
                <a16:creationId xmlns:a16="http://schemas.microsoft.com/office/drawing/2014/main" id="{B58057BC-53FB-49A6-8520-767FFCE8E666}"/>
              </a:ext>
            </a:extLst>
          </p:cNvPr>
          <p:cNvSpPr txBox="1"/>
          <p:nvPr/>
        </p:nvSpPr>
        <p:spPr>
          <a:xfrm>
            <a:off x="2612186" y="3403061"/>
            <a:ext cx="1026876"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States of matter</a:t>
            </a:r>
            <a:endParaRPr sz="1000" dirty="0">
              <a:solidFill>
                <a:srgbClr val="F5D224"/>
              </a:solidFill>
              <a:latin typeface="Oswald"/>
              <a:ea typeface="Oswald"/>
              <a:cs typeface="Oswald"/>
              <a:sym typeface="Oswald"/>
            </a:endParaRPr>
          </a:p>
        </p:txBody>
      </p:sp>
      <p:sp>
        <p:nvSpPr>
          <p:cNvPr id="127" name="Google Shape;176;p14">
            <a:extLst>
              <a:ext uri="{FF2B5EF4-FFF2-40B4-BE49-F238E27FC236}">
                <a16:creationId xmlns:a16="http://schemas.microsoft.com/office/drawing/2014/main" id="{E0CFFF0B-B967-4C34-BE3B-0C39FD6B4E25}"/>
              </a:ext>
            </a:extLst>
          </p:cNvPr>
          <p:cNvSpPr txBox="1"/>
          <p:nvPr/>
        </p:nvSpPr>
        <p:spPr>
          <a:xfrm>
            <a:off x="1535274" y="3693141"/>
            <a:ext cx="1026876"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Diffusion</a:t>
            </a:r>
            <a:endParaRPr sz="1000" dirty="0">
              <a:solidFill>
                <a:srgbClr val="F5D224"/>
              </a:solidFill>
              <a:latin typeface="Oswald"/>
              <a:ea typeface="Oswald"/>
              <a:cs typeface="Oswald"/>
              <a:sym typeface="Oswald"/>
            </a:endParaRPr>
          </a:p>
        </p:txBody>
      </p:sp>
      <p:sp>
        <p:nvSpPr>
          <p:cNvPr id="128" name="Google Shape;176;p14">
            <a:extLst>
              <a:ext uri="{FF2B5EF4-FFF2-40B4-BE49-F238E27FC236}">
                <a16:creationId xmlns:a16="http://schemas.microsoft.com/office/drawing/2014/main" id="{CD1584F0-A852-4CE8-BC3D-D4BA5895058E}"/>
              </a:ext>
            </a:extLst>
          </p:cNvPr>
          <p:cNvSpPr txBox="1"/>
          <p:nvPr/>
        </p:nvSpPr>
        <p:spPr>
          <a:xfrm>
            <a:off x="2608800" y="3784556"/>
            <a:ext cx="1026876"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Mixtures</a:t>
            </a:r>
            <a:endParaRPr sz="1000" dirty="0">
              <a:solidFill>
                <a:srgbClr val="F5D224"/>
              </a:solidFill>
              <a:latin typeface="Oswald"/>
              <a:ea typeface="Oswald"/>
              <a:cs typeface="Oswald"/>
              <a:sym typeface="Oswald"/>
            </a:endParaRPr>
          </a:p>
        </p:txBody>
      </p:sp>
      <p:sp>
        <p:nvSpPr>
          <p:cNvPr id="129" name="Google Shape;176;p14">
            <a:extLst>
              <a:ext uri="{FF2B5EF4-FFF2-40B4-BE49-F238E27FC236}">
                <a16:creationId xmlns:a16="http://schemas.microsoft.com/office/drawing/2014/main" id="{10B81BDA-EF7B-4C24-82E5-6BAEC69FA27F}"/>
              </a:ext>
            </a:extLst>
          </p:cNvPr>
          <p:cNvSpPr txBox="1"/>
          <p:nvPr/>
        </p:nvSpPr>
        <p:spPr>
          <a:xfrm>
            <a:off x="1485196" y="4326026"/>
            <a:ext cx="1077591"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Chromatography</a:t>
            </a:r>
            <a:endParaRPr sz="1000" dirty="0">
              <a:solidFill>
                <a:srgbClr val="F5D224"/>
              </a:solidFill>
              <a:latin typeface="Oswald"/>
              <a:ea typeface="Oswald"/>
              <a:cs typeface="Oswald"/>
              <a:sym typeface="Oswald"/>
            </a:endParaRPr>
          </a:p>
        </p:txBody>
      </p:sp>
      <p:sp>
        <p:nvSpPr>
          <p:cNvPr id="130" name="Google Shape;176;p14">
            <a:extLst>
              <a:ext uri="{FF2B5EF4-FFF2-40B4-BE49-F238E27FC236}">
                <a16:creationId xmlns:a16="http://schemas.microsoft.com/office/drawing/2014/main" id="{C5A559B4-8160-45CB-BDA1-7264EBA714B3}"/>
              </a:ext>
            </a:extLst>
          </p:cNvPr>
          <p:cNvSpPr txBox="1"/>
          <p:nvPr/>
        </p:nvSpPr>
        <p:spPr>
          <a:xfrm>
            <a:off x="2587192" y="4209968"/>
            <a:ext cx="1026876"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Distillation</a:t>
            </a:r>
            <a:endParaRPr sz="1000" dirty="0">
              <a:solidFill>
                <a:srgbClr val="F5D224"/>
              </a:solidFill>
              <a:latin typeface="Oswald"/>
              <a:ea typeface="Oswald"/>
              <a:cs typeface="Oswald"/>
              <a:sym typeface="Oswald"/>
            </a:endParaRPr>
          </a:p>
        </p:txBody>
      </p:sp>
      <p:sp>
        <p:nvSpPr>
          <p:cNvPr id="131" name="Google Shape;176;p14">
            <a:extLst>
              <a:ext uri="{FF2B5EF4-FFF2-40B4-BE49-F238E27FC236}">
                <a16:creationId xmlns:a16="http://schemas.microsoft.com/office/drawing/2014/main" id="{588F5184-9A8A-4489-9A0D-87EF5236BF39}"/>
              </a:ext>
            </a:extLst>
          </p:cNvPr>
          <p:cNvSpPr txBox="1"/>
          <p:nvPr/>
        </p:nvSpPr>
        <p:spPr>
          <a:xfrm>
            <a:off x="3767487" y="1725029"/>
            <a:ext cx="864725"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Energy in food and fuels</a:t>
            </a:r>
            <a:endParaRPr sz="1000" dirty="0">
              <a:solidFill>
                <a:srgbClr val="F5D224"/>
              </a:solidFill>
              <a:latin typeface="Oswald"/>
              <a:ea typeface="Oswald"/>
              <a:cs typeface="Oswald"/>
              <a:sym typeface="Oswald"/>
            </a:endParaRPr>
          </a:p>
        </p:txBody>
      </p:sp>
      <p:sp>
        <p:nvSpPr>
          <p:cNvPr id="132" name="Google Shape;176;p14">
            <a:extLst>
              <a:ext uri="{FF2B5EF4-FFF2-40B4-BE49-F238E27FC236}">
                <a16:creationId xmlns:a16="http://schemas.microsoft.com/office/drawing/2014/main" id="{CC89D9FE-944E-4885-9C20-5BD30674288A}"/>
              </a:ext>
            </a:extLst>
          </p:cNvPr>
          <p:cNvSpPr txBox="1"/>
          <p:nvPr/>
        </p:nvSpPr>
        <p:spPr>
          <a:xfrm>
            <a:off x="2346806" y="1585991"/>
            <a:ext cx="1026876"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Energy resources</a:t>
            </a:r>
            <a:endParaRPr sz="1000" dirty="0">
              <a:solidFill>
                <a:srgbClr val="F5D224"/>
              </a:solidFill>
              <a:latin typeface="Oswald"/>
              <a:ea typeface="Oswald"/>
              <a:cs typeface="Oswald"/>
              <a:sym typeface="Oswald"/>
            </a:endParaRPr>
          </a:p>
        </p:txBody>
      </p:sp>
      <p:sp>
        <p:nvSpPr>
          <p:cNvPr id="133" name="Google Shape;176;p14">
            <a:extLst>
              <a:ext uri="{FF2B5EF4-FFF2-40B4-BE49-F238E27FC236}">
                <a16:creationId xmlns:a16="http://schemas.microsoft.com/office/drawing/2014/main" id="{C74F93C9-3E0F-4BD9-AB82-D704105DC817}"/>
              </a:ext>
            </a:extLst>
          </p:cNvPr>
          <p:cNvSpPr txBox="1"/>
          <p:nvPr/>
        </p:nvSpPr>
        <p:spPr>
          <a:xfrm>
            <a:off x="3770029" y="1313993"/>
            <a:ext cx="1302645"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Energy stores &amp; conservation of energy</a:t>
            </a:r>
            <a:endParaRPr sz="1000" dirty="0">
              <a:solidFill>
                <a:srgbClr val="F5D224"/>
              </a:solidFill>
              <a:latin typeface="Oswald"/>
              <a:ea typeface="Oswald"/>
              <a:cs typeface="Oswald"/>
              <a:sym typeface="Oswald"/>
            </a:endParaRPr>
          </a:p>
        </p:txBody>
      </p:sp>
      <p:sp>
        <p:nvSpPr>
          <p:cNvPr id="134" name="Google Shape;176;p14">
            <a:extLst>
              <a:ext uri="{FF2B5EF4-FFF2-40B4-BE49-F238E27FC236}">
                <a16:creationId xmlns:a16="http://schemas.microsoft.com/office/drawing/2014/main" id="{C3EAEB4B-6661-4AFA-9102-66054C319A4B}"/>
              </a:ext>
            </a:extLst>
          </p:cNvPr>
          <p:cNvSpPr txBox="1"/>
          <p:nvPr/>
        </p:nvSpPr>
        <p:spPr>
          <a:xfrm>
            <a:off x="2849990" y="1238240"/>
            <a:ext cx="525064"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Cells</a:t>
            </a:r>
            <a:endParaRPr sz="1000" dirty="0">
              <a:solidFill>
                <a:srgbClr val="F5D224"/>
              </a:solidFill>
              <a:latin typeface="Oswald"/>
              <a:ea typeface="Oswald"/>
              <a:cs typeface="Oswald"/>
              <a:sym typeface="Oswald"/>
            </a:endParaRPr>
          </a:p>
        </p:txBody>
      </p:sp>
      <p:sp>
        <p:nvSpPr>
          <p:cNvPr id="135" name="Google Shape;176;p14">
            <a:extLst>
              <a:ext uri="{FF2B5EF4-FFF2-40B4-BE49-F238E27FC236}">
                <a16:creationId xmlns:a16="http://schemas.microsoft.com/office/drawing/2014/main" id="{C95AF64E-F8BA-43BE-98CF-0075FE19E544}"/>
              </a:ext>
            </a:extLst>
          </p:cNvPr>
          <p:cNvSpPr txBox="1"/>
          <p:nvPr/>
        </p:nvSpPr>
        <p:spPr>
          <a:xfrm>
            <a:off x="3807729" y="1078105"/>
            <a:ext cx="1009700"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Specialised cells</a:t>
            </a:r>
            <a:endParaRPr sz="1000" dirty="0">
              <a:solidFill>
                <a:srgbClr val="F5D224"/>
              </a:solidFill>
              <a:latin typeface="Oswald"/>
              <a:ea typeface="Oswald"/>
              <a:cs typeface="Oswald"/>
              <a:sym typeface="Oswald"/>
            </a:endParaRPr>
          </a:p>
        </p:txBody>
      </p:sp>
      <p:sp>
        <p:nvSpPr>
          <p:cNvPr id="136" name="Google Shape;176;p14">
            <a:extLst>
              <a:ext uri="{FF2B5EF4-FFF2-40B4-BE49-F238E27FC236}">
                <a16:creationId xmlns:a16="http://schemas.microsoft.com/office/drawing/2014/main" id="{0395A9F3-264C-43C0-A921-207AD11E6575}"/>
              </a:ext>
            </a:extLst>
          </p:cNvPr>
          <p:cNvSpPr txBox="1"/>
          <p:nvPr/>
        </p:nvSpPr>
        <p:spPr>
          <a:xfrm>
            <a:off x="3958929" y="3392768"/>
            <a:ext cx="698696"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Forces</a:t>
            </a:r>
            <a:endParaRPr sz="1000" dirty="0">
              <a:solidFill>
                <a:srgbClr val="F5D224"/>
              </a:solidFill>
              <a:latin typeface="Oswald"/>
              <a:ea typeface="Oswald"/>
              <a:cs typeface="Oswald"/>
              <a:sym typeface="Oswald"/>
            </a:endParaRPr>
          </a:p>
        </p:txBody>
      </p:sp>
      <p:sp>
        <p:nvSpPr>
          <p:cNvPr id="137" name="Google Shape;176;p14">
            <a:extLst>
              <a:ext uri="{FF2B5EF4-FFF2-40B4-BE49-F238E27FC236}">
                <a16:creationId xmlns:a16="http://schemas.microsoft.com/office/drawing/2014/main" id="{BD2FBCC7-24E2-4FBB-B573-9E0CA02F6786}"/>
              </a:ext>
            </a:extLst>
          </p:cNvPr>
          <p:cNvSpPr txBox="1"/>
          <p:nvPr/>
        </p:nvSpPr>
        <p:spPr>
          <a:xfrm>
            <a:off x="4958875" y="3560005"/>
            <a:ext cx="698696"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Speed</a:t>
            </a:r>
            <a:endParaRPr sz="1000" dirty="0">
              <a:solidFill>
                <a:srgbClr val="F5D224"/>
              </a:solidFill>
              <a:latin typeface="Oswald"/>
              <a:ea typeface="Oswald"/>
              <a:cs typeface="Oswald"/>
              <a:sym typeface="Oswald"/>
            </a:endParaRPr>
          </a:p>
        </p:txBody>
      </p:sp>
      <p:sp>
        <p:nvSpPr>
          <p:cNvPr id="138" name="Google Shape;176;p14">
            <a:extLst>
              <a:ext uri="{FF2B5EF4-FFF2-40B4-BE49-F238E27FC236}">
                <a16:creationId xmlns:a16="http://schemas.microsoft.com/office/drawing/2014/main" id="{18E32212-355E-4969-AD14-C801A0A84759}"/>
              </a:ext>
            </a:extLst>
          </p:cNvPr>
          <p:cNvSpPr txBox="1"/>
          <p:nvPr/>
        </p:nvSpPr>
        <p:spPr>
          <a:xfrm>
            <a:off x="3946994" y="3784556"/>
            <a:ext cx="698696"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Gravity</a:t>
            </a:r>
            <a:endParaRPr sz="1000" dirty="0">
              <a:solidFill>
                <a:srgbClr val="F5D224"/>
              </a:solidFill>
              <a:latin typeface="Oswald"/>
              <a:ea typeface="Oswald"/>
              <a:cs typeface="Oswald"/>
              <a:sym typeface="Oswald"/>
            </a:endParaRPr>
          </a:p>
        </p:txBody>
      </p:sp>
      <p:sp>
        <p:nvSpPr>
          <p:cNvPr id="139" name="Google Shape;176;p14">
            <a:extLst>
              <a:ext uri="{FF2B5EF4-FFF2-40B4-BE49-F238E27FC236}">
                <a16:creationId xmlns:a16="http://schemas.microsoft.com/office/drawing/2014/main" id="{22D2C9E8-F3D2-41B5-9BB6-BFF6555609AE}"/>
              </a:ext>
            </a:extLst>
          </p:cNvPr>
          <p:cNvSpPr txBox="1"/>
          <p:nvPr/>
        </p:nvSpPr>
        <p:spPr>
          <a:xfrm>
            <a:off x="4923736" y="3837317"/>
            <a:ext cx="832573"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Multicellular organisms</a:t>
            </a:r>
            <a:endParaRPr sz="1000" dirty="0">
              <a:solidFill>
                <a:srgbClr val="F5D224"/>
              </a:solidFill>
              <a:latin typeface="Oswald"/>
              <a:ea typeface="Oswald"/>
              <a:cs typeface="Oswald"/>
              <a:sym typeface="Oswald"/>
            </a:endParaRPr>
          </a:p>
        </p:txBody>
      </p:sp>
      <p:sp>
        <p:nvSpPr>
          <p:cNvPr id="140" name="Google Shape;176;p14">
            <a:extLst>
              <a:ext uri="{FF2B5EF4-FFF2-40B4-BE49-F238E27FC236}">
                <a16:creationId xmlns:a16="http://schemas.microsoft.com/office/drawing/2014/main" id="{F5918B1E-46B7-405E-9702-A530AD6428B7}"/>
              </a:ext>
            </a:extLst>
          </p:cNvPr>
          <p:cNvSpPr txBox="1"/>
          <p:nvPr/>
        </p:nvSpPr>
        <p:spPr>
          <a:xfrm>
            <a:off x="3840469" y="4184127"/>
            <a:ext cx="820973"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Skeleton</a:t>
            </a:r>
            <a:endParaRPr sz="1000" dirty="0">
              <a:solidFill>
                <a:srgbClr val="F5D224"/>
              </a:solidFill>
              <a:latin typeface="Oswald"/>
              <a:ea typeface="Oswald"/>
              <a:cs typeface="Oswald"/>
              <a:sym typeface="Oswald"/>
            </a:endParaRPr>
          </a:p>
        </p:txBody>
      </p:sp>
      <p:sp>
        <p:nvSpPr>
          <p:cNvPr id="141" name="Google Shape;176;p14">
            <a:extLst>
              <a:ext uri="{FF2B5EF4-FFF2-40B4-BE49-F238E27FC236}">
                <a16:creationId xmlns:a16="http://schemas.microsoft.com/office/drawing/2014/main" id="{D4981840-E9CB-419B-81B6-5B42DC5D444D}"/>
              </a:ext>
            </a:extLst>
          </p:cNvPr>
          <p:cNvSpPr txBox="1"/>
          <p:nvPr/>
        </p:nvSpPr>
        <p:spPr>
          <a:xfrm>
            <a:off x="4940980" y="4488923"/>
            <a:ext cx="640966"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Joints &amp; muscles</a:t>
            </a:r>
            <a:endParaRPr sz="1000" dirty="0">
              <a:solidFill>
                <a:srgbClr val="F5D224"/>
              </a:solidFill>
              <a:latin typeface="Oswald"/>
              <a:ea typeface="Oswald"/>
              <a:cs typeface="Oswald"/>
              <a:sym typeface="Oswald"/>
            </a:endParaRPr>
          </a:p>
        </p:txBody>
      </p:sp>
      <p:sp>
        <p:nvSpPr>
          <p:cNvPr id="142" name="Google Shape;176;p14">
            <a:extLst>
              <a:ext uri="{FF2B5EF4-FFF2-40B4-BE49-F238E27FC236}">
                <a16:creationId xmlns:a16="http://schemas.microsoft.com/office/drawing/2014/main" id="{3C37B94C-F861-4E1A-9781-B9B9D71CB3D6}"/>
              </a:ext>
            </a:extLst>
          </p:cNvPr>
          <p:cNvSpPr txBox="1"/>
          <p:nvPr/>
        </p:nvSpPr>
        <p:spPr>
          <a:xfrm>
            <a:off x="5040554" y="1903712"/>
            <a:ext cx="698696"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Chemical reactions</a:t>
            </a:r>
            <a:endParaRPr sz="1000" dirty="0">
              <a:solidFill>
                <a:srgbClr val="F5D224"/>
              </a:solidFill>
              <a:latin typeface="Oswald"/>
              <a:ea typeface="Oswald"/>
              <a:cs typeface="Oswald"/>
              <a:sym typeface="Oswald"/>
            </a:endParaRPr>
          </a:p>
        </p:txBody>
      </p:sp>
      <p:sp>
        <p:nvSpPr>
          <p:cNvPr id="143" name="Google Shape;176;p14">
            <a:extLst>
              <a:ext uri="{FF2B5EF4-FFF2-40B4-BE49-F238E27FC236}">
                <a16:creationId xmlns:a16="http://schemas.microsoft.com/office/drawing/2014/main" id="{98D96996-4340-44E6-AD15-CC6A6087FBEB}"/>
              </a:ext>
            </a:extLst>
          </p:cNvPr>
          <p:cNvSpPr txBox="1"/>
          <p:nvPr/>
        </p:nvSpPr>
        <p:spPr>
          <a:xfrm>
            <a:off x="6110625" y="1628379"/>
            <a:ext cx="698696"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Acids &amp; alkalis</a:t>
            </a:r>
            <a:endParaRPr sz="1000" dirty="0">
              <a:solidFill>
                <a:srgbClr val="F5D224"/>
              </a:solidFill>
              <a:latin typeface="Oswald"/>
              <a:ea typeface="Oswald"/>
              <a:cs typeface="Oswald"/>
              <a:sym typeface="Oswald"/>
            </a:endParaRPr>
          </a:p>
        </p:txBody>
      </p:sp>
      <p:sp>
        <p:nvSpPr>
          <p:cNvPr id="144" name="Google Shape;176;p14">
            <a:extLst>
              <a:ext uri="{FF2B5EF4-FFF2-40B4-BE49-F238E27FC236}">
                <a16:creationId xmlns:a16="http://schemas.microsoft.com/office/drawing/2014/main" id="{B6E200CE-A41C-4E2D-8F94-ABB7D4D15E3C}"/>
              </a:ext>
            </a:extLst>
          </p:cNvPr>
          <p:cNvSpPr txBox="1"/>
          <p:nvPr/>
        </p:nvSpPr>
        <p:spPr>
          <a:xfrm>
            <a:off x="5020263" y="1480794"/>
            <a:ext cx="842438"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Neutralisation</a:t>
            </a:r>
            <a:endParaRPr sz="1000" dirty="0">
              <a:solidFill>
                <a:srgbClr val="F5D224"/>
              </a:solidFill>
              <a:latin typeface="Oswald"/>
              <a:ea typeface="Oswald"/>
              <a:cs typeface="Oswald"/>
              <a:sym typeface="Oswald"/>
            </a:endParaRPr>
          </a:p>
        </p:txBody>
      </p:sp>
      <p:sp>
        <p:nvSpPr>
          <p:cNvPr id="145" name="Google Shape;176;p14">
            <a:extLst>
              <a:ext uri="{FF2B5EF4-FFF2-40B4-BE49-F238E27FC236}">
                <a16:creationId xmlns:a16="http://schemas.microsoft.com/office/drawing/2014/main" id="{95B1C6C0-52A4-4D5B-887D-2452FC66B5DD}"/>
              </a:ext>
            </a:extLst>
          </p:cNvPr>
          <p:cNvSpPr txBox="1"/>
          <p:nvPr/>
        </p:nvSpPr>
        <p:spPr>
          <a:xfrm>
            <a:off x="6104718" y="1313227"/>
            <a:ext cx="842438"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Food webs</a:t>
            </a:r>
            <a:endParaRPr sz="1000" dirty="0">
              <a:solidFill>
                <a:srgbClr val="F5D224"/>
              </a:solidFill>
              <a:latin typeface="Oswald"/>
              <a:ea typeface="Oswald"/>
              <a:cs typeface="Oswald"/>
              <a:sym typeface="Oswald"/>
            </a:endParaRPr>
          </a:p>
        </p:txBody>
      </p:sp>
      <p:sp>
        <p:nvSpPr>
          <p:cNvPr id="146" name="Google Shape;176;p14">
            <a:extLst>
              <a:ext uri="{FF2B5EF4-FFF2-40B4-BE49-F238E27FC236}">
                <a16:creationId xmlns:a16="http://schemas.microsoft.com/office/drawing/2014/main" id="{B58F7FF7-E41A-4215-A0F9-CF66DC3BB0C6}"/>
              </a:ext>
            </a:extLst>
          </p:cNvPr>
          <p:cNvSpPr txBox="1"/>
          <p:nvPr/>
        </p:nvSpPr>
        <p:spPr>
          <a:xfrm>
            <a:off x="4853493" y="1066793"/>
            <a:ext cx="972557"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Interdependence</a:t>
            </a:r>
            <a:endParaRPr sz="1000" dirty="0">
              <a:solidFill>
                <a:srgbClr val="F5D224"/>
              </a:solidFill>
              <a:latin typeface="Oswald"/>
              <a:ea typeface="Oswald"/>
              <a:cs typeface="Oswald"/>
              <a:sym typeface="Oswald"/>
            </a:endParaRPr>
          </a:p>
        </p:txBody>
      </p:sp>
      <p:sp>
        <p:nvSpPr>
          <p:cNvPr id="147" name="Google Shape;176;p14">
            <a:extLst>
              <a:ext uri="{FF2B5EF4-FFF2-40B4-BE49-F238E27FC236}">
                <a16:creationId xmlns:a16="http://schemas.microsoft.com/office/drawing/2014/main" id="{239263BB-839B-4C09-B5CA-3BB035B2C872}"/>
              </a:ext>
            </a:extLst>
          </p:cNvPr>
          <p:cNvSpPr txBox="1"/>
          <p:nvPr/>
        </p:nvSpPr>
        <p:spPr>
          <a:xfrm>
            <a:off x="6084324" y="1050993"/>
            <a:ext cx="842438"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Ecosystem</a:t>
            </a:r>
            <a:endParaRPr sz="1000" dirty="0">
              <a:solidFill>
                <a:srgbClr val="F5D224"/>
              </a:solidFill>
              <a:latin typeface="Oswald"/>
              <a:ea typeface="Oswald"/>
              <a:cs typeface="Oswald"/>
              <a:sym typeface="Oswald"/>
            </a:endParaRPr>
          </a:p>
        </p:txBody>
      </p:sp>
      <p:sp>
        <p:nvSpPr>
          <p:cNvPr id="148" name="Google Shape;176;p14">
            <a:extLst>
              <a:ext uri="{FF2B5EF4-FFF2-40B4-BE49-F238E27FC236}">
                <a16:creationId xmlns:a16="http://schemas.microsoft.com/office/drawing/2014/main" id="{4247C46C-C26A-4684-A2F0-D6142D6B7726}"/>
              </a:ext>
            </a:extLst>
          </p:cNvPr>
          <p:cNvSpPr txBox="1"/>
          <p:nvPr/>
        </p:nvSpPr>
        <p:spPr>
          <a:xfrm>
            <a:off x="6189775" y="3383043"/>
            <a:ext cx="842438"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Oxidation</a:t>
            </a:r>
            <a:endParaRPr sz="1000" dirty="0">
              <a:solidFill>
                <a:srgbClr val="F5D224"/>
              </a:solidFill>
              <a:latin typeface="Oswald"/>
              <a:ea typeface="Oswald"/>
              <a:cs typeface="Oswald"/>
              <a:sym typeface="Oswald"/>
            </a:endParaRPr>
          </a:p>
        </p:txBody>
      </p:sp>
      <p:sp>
        <p:nvSpPr>
          <p:cNvPr id="149" name="Google Shape;176;p14">
            <a:extLst>
              <a:ext uri="{FF2B5EF4-FFF2-40B4-BE49-F238E27FC236}">
                <a16:creationId xmlns:a16="http://schemas.microsoft.com/office/drawing/2014/main" id="{E1299C2E-52BC-4E98-A849-136EA66F22C5}"/>
              </a:ext>
            </a:extLst>
          </p:cNvPr>
          <p:cNvSpPr txBox="1"/>
          <p:nvPr/>
        </p:nvSpPr>
        <p:spPr>
          <a:xfrm>
            <a:off x="6320604" y="3757594"/>
            <a:ext cx="842438"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Plant dissection</a:t>
            </a:r>
            <a:endParaRPr sz="1000" dirty="0">
              <a:solidFill>
                <a:srgbClr val="F5D224"/>
              </a:solidFill>
              <a:latin typeface="Oswald"/>
              <a:ea typeface="Oswald"/>
              <a:cs typeface="Oswald"/>
              <a:sym typeface="Oswald"/>
            </a:endParaRPr>
          </a:p>
        </p:txBody>
      </p:sp>
      <p:sp>
        <p:nvSpPr>
          <p:cNvPr id="150" name="Google Shape;176;p14">
            <a:extLst>
              <a:ext uri="{FF2B5EF4-FFF2-40B4-BE49-F238E27FC236}">
                <a16:creationId xmlns:a16="http://schemas.microsoft.com/office/drawing/2014/main" id="{2E56C167-469B-4B49-929B-05E498729477}"/>
              </a:ext>
            </a:extLst>
          </p:cNvPr>
          <p:cNvSpPr txBox="1"/>
          <p:nvPr/>
        </p:nvSpPr>
        <p:spPr>
          <a:xfrm>
            <a:off x="5939928" y="4215209"/>
            <a:ext cx="951888"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Seed dispersal</a:t>
            </a:r>
            <a:endParaRPr sz="1000" dirty="0">
              <a:solidFill>
                <a:srgbClr val="F5D224"/>
              </a:solidFill>
              <a:latin typeface="Oswald"/>
              <a:ea typeface="Oswald"/>
              <a:cs typeface="Oswald"/>
              <a:sym typeface="Oswald"/>
            </a:endParaRPr>
          </a:p>
        </p:txBody>
      </p:sp>
      <p:sp>
        <p:nvSpPr>
          <p:cNvPr id="153" name="Google Shape;176;p14">
            <a:extLst>
              <a:ext uri="{FF2B5EF4-FFF2-40B4-BE49-F238E27FC236}">
                <a16:creationId xmlns:a16="http://schemas.microsoft.com/office/drawing/2014/main" id="{B840B823-066B-4A59-B8D4-5A68C4BB1767}"/>
              </a:ext>
            </a:extLst>
          </p:cNvPr>
          <p:cNvSpPr txBox="1"/>
          <p:nvPr/>
        </p:nvSpPr>
        <p:spPr>
          <a:xfrm>
            <a:off x="7349806" y="986996"/>
            <a:ext cx="717900"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Static electricity</a:t>
            </a:r>
            <a:endParaRPr sz="1000" dirty="0">
              <a:solidFill>
                <a:srgbClr val="F5D224"/>
              </a:solidFill>
              <a:latin typeface="Oswald"/>
              <a:ea typeface="Oswald"/>
              <a:cs typeface="Oswald"/>
              <a:sym typeface="Oswald"/>
            </a:endParaRPr>
          </a:p>
        </p:txBody>
      </p:sp>
      <p:sp>
        <p:nvSpPr>
          <p:cNvPr id="154" name="Google Shape;176;p14">
            <a:extLst>
              <a:ext uri="{FF2B5EF4-FFF2-40B4-BE49-F238E27FC236}">
                <a16:creationId xmlns:a16="http://schemas.microsoft.com/office/drawing/2014/main" id="{4D869D97-19C8-4F72-B67D-490327BCB008}"/>
              </a:ext>
            </a:extLst>
          </p:cNvPr>
          <p:cNvSpPr txBox="1"/>
          <p:nvPr/>
        </p:nvSpPr>
        <p:spPr>
          <a:xfrm>
            <a:off x="8439224" y="1116195"/>
            <a:ext cx="717900"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Current &amp; voltage</a:t>
            </a:r>
            <a:endParaRPr sz="1000" dirty="0">
              <a:solidFill>
                <a:srgbClr val="F5D224"/>
              </a:solidFill>
              <a:latin typeface="Oswald"/>
              <a:ea typeface="Oswald"/>
              <a:cs typeface="Oswald"/>
              <a:sym typeface="Oswald"/>
            </a:endParaRPr>
          </a:p>
        </p:txBody>
      </p:sp>
      <p:sp>
        <p:nvSpPr>
          <p:cNvPr id="155" name="Google Shape;176;p14">
            <a:extLst>
              <a:ext uri="{FF2B5EF4-FFF2-40B4-BE49-F238E27FC236}">
                <a16:creationId xmlns:a16="http://schemas.microsoft.com/office/drawing/2014/main" id="{6193E16C-D918-49AE-8DEA-B589AD03EADC}"/>
              </a:ext>
            </a:extLst>
          </p:cNvPr>
          <p:cNvSpPr txBox="1"/>
          <p:nvPr/>
        </p:nvSpPr>
        <p:spPr>
          <a:xfrm>
            <a:off x="7460525" y="1461104"/>
            <a:ext cx="717900"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Foetus</a:t>
            </a:r>
            <a:endParaRPr sz="1000" dirty="0">
              <a:solidFill>
                <a:srgbClr val="F5D224"/>
              </a:solidFill>
              <a:latin typeface="Oswald"/>
              <a:ea typeface="Oswald"/>
              <a:cs typeface="Oswald"/>
              <a:sym typeface="Oswald"/>
            </a:endParaRPr>
          </a:p>
        </p:txBody>
      </p:sp>
      <p:sp>
        <p:nvSpPr>
          <p:cNvPr id="156" name="Google Shape;176;p14">
            <a:extLst>
              <a:ext uri="{FF2B5EF4-FFF2-40B4-BE49-F238E27FC236}">
                <a16:creationId xmlns:a16="http://schemas.microsoft.com/office/drawing/2014/main" id="{BDE6FFA9-23B8-4911-8DF7-FD5B56153AB8}"/>
              </a:ext>
            </a:extLst>
          </p:cNvPr>
          <p:cNvSpPr txBox="1"/>
          <p:nvPr/>
        </p:nvSpPr>
        <p:spPr>
          <a:xfrm>
            <a:off x="8441068" y="1528904"/>
            <a:ext cx="717900"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Menstrual cycle</a:t>
            </a:r>
            <a:endParaRPr sz="1000" dirty="0">
              <a:solidFill>
                <a:srgbClr val="F5D224"/>
              </a:solidFill>
              <a:latin typeface="Oswald"/>
              <a:ea typeface="Oswald"/>
              <a:cs typeface="Oswald"/>
              <a:sym typeface="Oswald"/>
            </a:endParaRPr>
          </a:p>
        </p:txBody>
      </p:sp>
      <p:sp>
        <p:nvSpPr>
          <p:cNvPr id="157" name="Google Shape;176;p14">
            <a:extLst>
              <a:ext uri="{FF2B5EF4-FFF2-40B4-BE49-F238E27FC236}">
                <a16:creationId xmlns:a16="http://schemas.microsoft.com/office/drawing/2014/main" id="{2CA637E2-2119-4913-81EB-959947B52CA3}"/>
              </a:ext>
            </a:extLst>
          </p:cNvPr>
          <p:cNvSpPr txBox="1"/>
          <p:nvPr/>
        </p:nvSpPr>
        <p:spPr>
          <a:xfrm>
            <a:off x="7405166" y="1843110"/>
            <a:ext cx="717900"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Puberty</a:t>
            </a:r>
            <a:endParaRPr sz="1000" dirty="0">
              <a:solidFill>
                <a:srgbClr val="F5D224"/>
              </a:solidFill>
              <a:latin typeface="Oswald"/>
              <a:ea typeface="Oswald"/>
              <a:cs typeface="Oswald"/>
              <a:sym typeface="Oswald"/>
            </a:endParaRPr>
          </a:p>
        </p:txBody>
      </p:sp>
      <p:sp>
        <p:nvSpPr>
          <p:cNvPr id="158" name="Google Shape;176;p14">
            <a:extLst>
              <a:ext uri="{FF2B5EF4-FFF2-40B4-BE49-F238E27FC236}">
                <a16:creationId xmlns:a16="http://schemas.microsoft.com/office/drawing/2014/main" id="{2840AA89-77C1-4DF7-A1D6-4B553ED79D8E}"/>
              </a:ext>
            </a:extLst>
          </p:cNvPr>
          <p:cNvSpPr txBox="1"/>
          <p:nvPr/>
        </p:nvSpPr>
        <p:spPr>
          <a:xfrm>
            <a:off x="8397924" y="1966464"/>
            <a:ext cx="800500"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Human reproduction</a:t>
            </a:r>
            <a:endParaRPr sz="1000" dirty="0">
              <a:solidFill>
                <a:srgbClr val="F5D224"/>
              </a:solidFill>
              <a:latin typeface="Oswald"/>
              <a:ea typeface="Oswald"/>
              <a:cs typeface="Oswald"/>
              <a:sym typeface="Oswald"/>
            </a:endParaRPr>
          </a:p>
        </p:txBody>
      </p:sp>
      <p:sp>
        <p:nvSpPr>
          <p:cNvPr id="159" name="Google Shape;176;p14">
            <a:extLst>
              <a:ext uri="{FF2B5EF4-FFF2-40B4-BE49-F238E27FC236}">
                <a16:creationId xmlns:a16="http://schemas.microsoft.com/office/drawing/2014/main" id="{A77C9B16-BD5C-47B9-B066-37AE02E3A498}"/>
              </a:ext>
            </a:extLst>
          </p:cNvPr>
          <p:cNvSpPr txBox="1"/>
          <p:nvPr/>
        </p:nvSpPr>
        <p:spPr>
          <a:xfrm>
            <a:off x="7260437" y="4372787"/>
            <a:ext cx="951888"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Variation</a:t>
            </a:r>
            <a:endParaRPr sz="1000" dirty="0">
              <a:solidFill>
                <a:srgbClr val="F5D224"/>
              </a:solidFill>
              <a:latin typeface="Oswald"/>
              <a:ea typeface="Oswald"/>
              <a:cs typeface="Oswald"/>
              <a:sym typeface="Oswald"/>
            </a:endParaRPr>
          </a:p>
        </p:txBody>
      </p:sp>
      <p:sp>
        <p:nvSpPr>
          <p:cNvPr id="160" name="Google Shape;176;p14">
            <a:extLst>
              <a:ext uri="{FF2B5EF4-FFF2-40B4-BE49-F238E27FC236}">
                <a16:creationId xmlns:a16="http://schemas.microsoft.com/office/drawing/2014/main" id="{FFB56A6E-D7AA-45D9-95E0-AF299853D397}"/>
              </a:ext>
            </a:extLst>
          </p:cNvPr>
          <p:cNvSpPr txBox="1"/>
          <p:nvPr/>
        </p:nvSpPr>
        <p:spPr>
          <a:xfrm>
            <a:off x="7268087" y="3888906"/>
            <a:ext cx="951888"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Plant reproduction</a:t>
            </a:r>
            <a:endParaRPr sz="1000" dirty="0">
              <a:solidFill>
                <a:srgbClr val="F5D224"/>
              </a:solidFill>
              <a:latin typeface="Oswald"/>
              <a:ea typeface="Oswald"/>
              <a:cs typeface="Oswald"/>
              <a:sym typeface="Oswald"/>
            </a:endParaRPr>
          </a:p>
        </p:txBody>
      </p:sp>
      <p:sp>
        <p:nvSpPr>
          <p:cNvPr id="161" name="Google Shape;176;p14">
            <a:extLst>
              <a:ext uri="{FF2B5EF4-FFF2-40B4-BE49-F238E27FC236}">
                <a16:creationId xmlns:a16="http://schemas.microsoft.com/office/drawing/2014/main" id="{CF06C5A0-9AC5-4A7E-AB1A-E8C9AB9344D5}"/>
              </a:ext>
            </a:extLst>
          </p:cNvPr>
          <p:cNvSpPr txBox="1"/>
          <p:nvPr/>
        </p:nvSpPr>
        <p:spPr>
          <a:xfrm>
            <a:off x="7280628" y="3550063"/>
            <a:ext cx="842438"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dirty="0">
                <a:solidFill>
                  <a:srgbClr val="F5D224"/>
                </a:solidFill>
                <a:latin typeface="Oswald"/>
                <a:ea typeface="Oswald"/>
                <a:cs typeface="Oswald"/>
                <a:sym typeface="Oswald"/>
              </a:rPr>
              <a:t>Displacement</a:t>
            </a:r>
            <a:endParaRPr sz="1000" dirty="0">
              <a:solidFill>
                <a:srgbClr val="F5D224"/>
              </a:solidFill>
              <a:latin typeface="Oswald"/>
              <a:ea typeface="Oswald"/>
              <a:cs typeface="Oswald"/>
              <a:sym typeface="Oswald"/>
            </a:endParaRPr>
          </a:p>
        </p:txBody>
      </p:sp>
      <p:pic>
        <p:nvPicPr>
          <p:cNvPr id="4" name="Picture 3">
            <a:extLst>
              <a:ext uri="{FF2B5EF4-FFF2-40B4-BE49-F238E27FC236}">
                <a16:creationId xmlns:a16="http://schemas.microsoft.com/office/drawing/2014/main" id="{E981842C-8F51-4B4D-93EE-B159974E6657}"/>
              </a:ext>
            </a:extLst>
          </p:cNvPr>
          <p:cNvPicPr>
            <a:picLocks noChangeAspect="1"/>
          </p:cNvPicPr>
          <p:nvPr/>
        </p:nvPicPr>
        <p:blipFill>
          <a:blip r:embed="rId4"/>
          <a:stretch>
            <a:fillRect/>
          </a:stretch>
        </p:blipFill>
        <p:spPr>
          <a:xfrm>
            <a:off x="8105568" y="4495288"/>
            <a:ext cx="999831" cy="6645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145" name="Google Shape;69;p13">
            <a:extLst>
              <a:ext uri="{FF2B5EF4-FFF2-40B4-BE49-F238E27FC236}">
                <a16:creationId xmlns:a16="http://schemas.microsoft.com/office/drawing/2014/main" id="{E0A2DDA0-D49D-4B86-9940-5249408A190B}"/>
              </a:ext>
            </a:extLst>
          </p:cNvPr>
          <p:cNvSpPr txBox="1"/>
          <p:nvPr/>
        </p:nvSpPr>
        <p:spPr>
          <a:xfrm>
            <a:off x="3081350" y="-55840"/>
            <a:ext cx="6057000" cy="846355"/>
          </a:xfrm>
          <a:prstGeom prst="rect">
            <a:avLst/>
          </a:prstGeom>
          <a:solidFill>
            <a:srgbClr val="F5D224"/>
          </a:solid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Why we think this is important for you</a:t>
            </a:r>
            <a:endParaRPr kumimoji="0" sz="800" b="1" i="0" u="none" strike="noStrike" kern="0" cap="none" spc="0" normalizeH="0" baseline="0" noProof="0" dirty="0">
              <a:ln>
                <a:noFill/>
              </a:ln>
              <a:solidFill>
                <a:srgbClr val="0E2E44"/>
              </a:solidFill>
              <a:effectLst/>
              <a:uLnTx/>
              <a:uFillTx/>
              <a:latin typeface="Inter"/>
              <a:ea typeface="Inter"/>
              <a:cs typeface="Inter"/>
              <a:sym typeface="Inter"/>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We are born as curious learners, wanting to know about the world we live in &amp; further into Space. Science is great because no one person will ever know everything about science. It is a subject that never stops, the more we understand about life and the Universe, the more we realise that there is so much more we do not understand yet. Science has unlimited possibilities, which allows you to be ambitious, stretching yourself to ask questions. Science is daring, it allows us to debate the ethics of whether we should do something just because we can. Science is always relevant and in the news, imagine if you were the one to solve a global problem!</a:t>
            </a:r>
            <a:endParaRPr kumimoji="0" sz="700" b="0" i="0" u="none" strike="noStrike" kern="0" cap="none" spc="0" normalizeH="0" baseline="0" noProof="0" dirty="0">
              <a:ln>
                <a:noFill/>
              </a:ln>
              <a:solidFill>
                <a:srgbClr val="0E2E44"/>
              </a:solidFill>
              <a:effectLst/>
              <a:uLnTx/>
              <a:uFillTx/>
              <a:latin typeface="Inter"/>
              <a:ea typeface="Inter"/>
              <a:cs typeface="Inter"/>
              <a:sym typeface="Inter"/>
            </a:endParaRPr>
          </a:p>
        </p:txBody>
      </p:sp>
      <p:sp>
        <p:nvSpPr>
          <p:cNvPr id="54" name="Google Shape;54;p13"/>
          <p:cNvSpPr txBox="1"/>
          <p:nvPr/>
        </p:nvSpPr>
        <p:spPr>
          <a:xfrm>
            <a:off x="781075" y="519300"/>
            <a:ext cx="1900500" cy="4311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dirty="0" err="1">
                <a:ln>
                  <a:noFill/>
                </a:ln>
                <a:solidFill>
                  <a:srgbClr val="FFFFFF"/>
                </a:solidFill>
                <a:effectLst/>
                <a:uLnTx/>
                <a:uFillTx/>
                <a:latin typeface="Inter Medium"/>
                <a:ea typeface="Inter Medium"/>
                <a:cs typeface="Inter Medium"/>
                <a:sym typeface="Inter Medium"/>
              </a:rPr>
              <a:t>Yr</a:t>
            </a:r>
            <a:r>
              <a:rPr kumimoji="0" lang="en-GB" sz="1600" b="0" i="0" u="none" strike="noStrike" kern="0" cap="none" spc="0" normalizeH="0" baseline="0" noProof="0" dirty="0">
                <a:ln>
                  <a:noFill/>
                </a:ln>
                <a:solidFill>
                  <a:srgbClr val="FFFFFF"/>
                </a:solidFill>
                <a:effectLst/>
                <a:uLnTx/>
                <a:uFillTx/>
                <a:latin typeface="Inter Medium"/>
                <a:ea typeface="Inter Medium"/>
                <a:cs typeface="Inter Medium"/>
                <a:sym typeface="Inter Medium"/>
              </a:rPr>
              <a:t> 8 Science</a:t>
            </a:r>
            <a:endParaRPr kumimoji="0" sz="1600" b="0" i="0" u="none" strike="noStrike" kern="0" cap="none" spc="0" normalizeH="0" baseline="0" noProof="0" dirty="0">
              <a:ln>
                <a:noFill/>
              </a:ln>
              <a:solidFill>
                <a:srgbClr val="FFFFFF"/>
              </a:solidFill>
              <a:effectLst/>
              <a:uLnTx/>
              <a:uFillTx/>
              <a:latin typeface="Inter Medium"/>
              <a:ea typeface="Inter Medium"/>
              <a:cs typeface="Inter Medium"/>
              <a:sym typeface="Inter Medium"/>
            </a:endParaRPr>
          </a:p>
        </p:txBody>
      </p:sp>
      <p:sp>
        <p:nvSpPr>
          <p:cNvPr id="55" name="Google Shape;55;p13"/>
          <p:cNvSpPr txBox="1"/>
          <p:nvPr/>
        </p:nvSpPr>
        <p:spPr>
          <a:xfrm>
            <a:off x="95275" y="1003200"/>
            <a:ext cx="1956000" cy="1292631"/>
          </a:xfrm>
          <a:prstGeom prst="rect">
            <a:avLst/>
          </a:prstGeom>
          <a:solidFill>
            <a:srgbClr val="F5D224"/>
          </a:solid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What are the big ideas and concepts I will cover this year?</a:t>
            </a:r>
            <a:endParaRPr kumimoji="0" sz="800" b="1" i="0" u="none" strike="noStrike" kern="0" cap="none" spc="0" normalizeH="0" baseline="0" noProof="0" dirty="0">
              <a:ln>
                <a:noFill/>
              </a:ln>
              <a:solidFill>
                <a:srgbClr val="0E2E44"/>
              </a:solidFill>
              <a:effectLst/>
              <a:uLnTx/>
              <a:uFillTx/>
              <a:latin typeface="Inter"/>
              <a:ea typeface="Inter"/>
              <a:cs typeface="Inter"/>
              <a:sym typeface="Inter"/>
            </a:endParaRP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Earth</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Waves</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Diet</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Periodic Table</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Respiration</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Energy</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Reactions</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Photosynthesis</a:t>
            </a:r>
            <a:endParaRPr kumimoji="0" sz="700" b="0" i="0" u="none" strike="noStrike" kern="0" cap="none" spc="0" normalizeH="0" baseline="0" noProof="0" dirty="0">
              <a:ln>
                <a:noFill/>
              </a:ln>
              <a:solidFill>
                <a:srgbClr val="0E2E44"/>
              </a:solidFill>
              <a:effectLst/>
              <a:uLnTx/>
              <a:uFillTx/>
              <a:latin typeface="Inter"/>
              <a:ea typeface="Inter"/>
              <a:cs typeface="Inter"/>
              <a:sym typeface="Inter"/>
            </a:endParaRPr>
          </a:p>
        </p:txBody>
      </p:sp>
      <p:sp>
        <p:nvSpPr>
          <p:cNvPr id="56" name="Google Shape;56;p13"/>
          <p:cNvSpPr/>
          <p:nvPr/>
        </p:nvSpPr>
        <p:spPr>
          <a:xfrm>
            <a:off x="95275" y="2407838"/>
            <a:ext cx="1789200" cy="751800"/>
          </a:xfrm>
          <a:prstGeom prst="rightArrowCallout">
            <a:avLst>
              <a:gd name="adj1" fmla="val 25000"/>
              <a:gd name="adj2" fmla="val 25000"/>
              <a:gd name="adj3" fmla="val 25000"/>
              <a:gd name="adj4" fmla="val 64977"/>
            </a:avLst>
          </a:prstGeom>
          <a:solidFill>
            <a:schemeClr val="dk1"/>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100" b="0" i="0" u="none" strike="noStrike" kern="0" cap="none" spc="0" normalizeH="0" baseline="0" noProof="0" dirty="0">
                <a:ln>
                  <a:noFill/>
                </a:ln>
                <a:solidFill>
                  <a:srgbClr val="0E2E44"/>
                </a:solidFill>
                <a:effectLst/>
                <a:uLnTx/>
                <a:uFillTx/>
                <a:latin typeface="Oswald SemiBold"/>
                <a:ea typeface="Oswald SemiBold"/>
                <a:cs typeface="Oswald SemiBold"/>
                <a:sym typeface="Oswald SemiBold"/>
              </a:rPr>
              <a:t>What am I learning about in SUBJECT this year?</a:t>
            </a:r>
            <a:endParaRPr kumimoji="0" sz="1400" b="0" i="0" u="none" strike="noStrike" kern="0" cap="none" spc="0" normalizeH="0" baseline="0" noProof="0" dirty="0">
              <a:ln>
                <a:noFill/>
              </a:ln>
              <a:solidFill>
                <a:srgbClr val="000000"/>
              </a:solidFill>
              <a:effectLst/>
              <a:uLnTx/>
              <a:uFillTx/>
              <a:latin typeface="Oswald SemiBold"/>
              <a:ea typeface="Oswald SemiBold"/>
              <a:cs typeface="Oswald SemiBold"/>
              <a:sym typeface="Oswald SemiBold"/>
            </a:endParaRPr>
          </a:p>
        </p:txBody>
      </p:sp>
      <p:sp>
        <p:nvSpPr>
          <p:cNvPr id="57" name="Google Shape;57;p13"/>
          <p:cNvSpPr txBox="1"/>
          <p:nvPr/>
        </p:nvSpPr>
        <p:spPr>
          <a:xfrm>
            <a:off x="95274" y="3296532"/>
            <a:ext cx="1448127" cy="1631185"/>
          </a:xfrm>
          <a:prstGeom prst="rect">
            <a:avLst/>
          </a:prstGeom>
          <a:solidFill>
            <a:srgbClr val="F5D224"/>
          </a:solid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How can I explore this subject and topic more?</a:t>
            </a:r>
            <a:endParaRPr kumimoji="0" sz="800" b="1" i="0" u="none" strike="noStrike" kern="0" cap="none" spc="0" normalizeH="0" baseline="0" noProof="0" dirty="0">
              <a:ln>
                <a:noFill/>
              </a:ln>
              <a:solidFill>
                <a:srgbClr val="0E2E44"/>
              </a:solidFill>
              <a:effectLst/>
              <a:uLnTx/>
              <a:uFillTx/>
              <a:latin typeface="Inter"/>
              <a:ea typeface="Inter"/>
              <a:cs typeface="Inter"/>
              <a:sym typeface="Inter"/>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Watch documentaries or films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Read books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Visit museums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Perform your own experiments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Read the news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Careers links: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Aerospace engineer, astronomer, palaeontologist, engineer, dietician, geochemist, physiologist</a:t>
            </a:r>
          </a:p>
        </p:txBody>
      </p:sp>
      <p:grpSp>
        <p:nvGrpSpPr>
          <p:cNvPr id="3" name="Group 2">
            <a:extLst>
              <a:ext uri="{FF2B5EF4-FFF2-40B4-BE49-F238E27FC236}">
                <a16:creationId xmlns:a16="http://schemas.microsoft.com/office/drawing/2014/main" id="{213BAC6A-B465-405D-A2E5-2D5FA48123DD}"/>
              </a:ext>
            </a:extLst>
          </p:cNvPr>
          <p:cNvGrpSpPr/>
          <p:nvPr/>
        </p:nvGrpSpPr>
        <p:grpSpPr>
          <a:xfrm>
            <a:off x="1988475" y="757368"/>
            <a:ext cx="7107700" cy="4083450"/>
            <a:chOff x="1988475" y="932500"/>
            <a:chExt cx="7107700" cy="4083450"/>
          </a:xfrm>
        </p:grpSpPr>
        <p:grpSp>
          <p:nvGrpSpPr>
            <p:cNvPr id="2" name="Group 1">
              <a:extLst>
                <a:ext uri="{FF2B5EF4-FFF2-40B4-BE49-F238E27FC236}">
                  <a16:creationId xmlns:a16="http://schemas.microsoft.com/office/drawing/2014/main" id="{9E4A9FDC-4886-4CD3-9BB6-6F3B382DCB26}"/>
                </a:ext>
              </a:extLst>
            </p:cNvPr>
            <p:cNvGrpSpPr/>
            <p:nvPr/>
          </p:nvGrpSpPr>
          <p:grpSpPr>
            <a:xfrm>
              <a:off x="2364375" y="2577450"/>
              <a:ext cx="5052450" cy="751900"/>
              <a:chOff x="2364375" y="2577450"/>
              <a:chExt cx="5052450" cy="751900"/>
            </a:xfrm>
          </p:grpSpPr>
          <p:cxnSp>
            <p:nvCxnSpPr>
              <p:cNvPr id="58" name="Google Shape;58;p13"/>
              <p:cNvCxnSpPr>
                <a:endCxn id="59" idx="0"/>
              </p:cNvCxnSpPr>
              <p:nvPr/>
            </p:nvCxnSpPr>
            <p:spPr>
              <a:xfrm rot="10800000">
                <a:off x="2364375" y="2577450"/>
                <a:ext cx="383100" cy="3900"/>
              </a:xfrm>
              <a:prstGeom prst="straightConnector1">
                <a:avLst/>
              </a:prstGeom>
              <a:noFill/>
              <a:ln w="114300" cap="flat" cmpd="sng">
                <a:solidFill>
                  <a:schemeClr val="dk1"/>
                </a:solidFill>
                <a:prstDash val="solid"/>
                <a:round/>
                <a:headEnd type="none" w="med" len="med"/>
                <a:tailEnd type="none" w="med" len="med"/>
              </a:ln>
            </p:spPr>
          </p:cxnSp>
          <p:cxnSp>
            <p:nvCxnSpPr>
              <p:cNvPr id="60" name="Google Shape;60;p13"/>
              <p:cNvCxnSpPr>
                <a:stCxn id="61" idx="0"/>
                <a:endCxn id="62" idx="4"/>
              </p:cNvCxnSpPr>
              <p:nvPr/>
            </p:nvCxnSpPr>
            <p:spPr>
              <a:xfrm>
                <a:off x="4323913" y="3326050"/>
                <a:ext cx="375900" cy="3300"/>
              </a:xfrm>
              <a:prstGeom prst="straightConnector1">
                <a:avLst/>
              </a:prstGeom>
              <a:noFill/>
              <a:ln w="114300" cap="flat" cmpd="sng">
                <a:solidFill>
                  <a:schemeClr val="dk1"/>
                </a:solidFill>
                <a:prstDash val="solid"/>
                <a:round/>
                <a:headEnd type="none" w="med" len="med"/>
                <a:tailEnd type="none" w="med" len="med"/>
              </a:ln>
            </p:spPr>
          </p:cxnSp>
          <p:cxnSp>
            <p:nvCxnSpPr>
              <p:cNvPr id="63" name="Google Shape;63;p13"/>
              <p:cNvCxnSpPr>
                <a:endCxn id="64" idx="0"/>
              </p:cNvCxnSpPr>
              <p:nvPr/>
            </p:nvCxnSpPr>
            <p:spPr>
              <a:xfrm rot="10800000">
                <a:off x="4696775" y="2577550"/>
                <a:ext cx="418800" cy="6300"/>
              </a:xfrm>
              <a:prstGeom prst="straightConnector1">
                <a:avLst/>
              </a:prstGeom>
              <a:noFill/>
              <a:ln w="114300" cap="flat" cmpd="sng">
                <a:solidFill>
                  <a:schemeClr val="dk1"/>
                </a:solidFill>
                <a:prstDash val="solid"/>
                <a:round/>
                <a:headEnd type="none" w="med" len="med"/>
                <a:tailEnd type="none" w="med" len="med"/>
              </a:ln>
            </p:spPr>
          </p:cxnSp>
          <p:cxnSp>
            <p:nvCxnSpPr>
              <p:cNvPr id="65" name="Google Shape;65;p13"/>
              <p:cNvCxnSpPr>
                <a:stCxn id="66" idx="0"/>
                <a:endCxn id="67" idx="4"/>
              </p:cNvCxnSpPr>
              <p:nvPr/>
            </p:nvCxnSpPr>
            <p:spPr>
              <a:xfrm>
                <a:off x="6656313" y="3326050"/>
                <a:ext cx="375900" cy="3300"/>
              </a:xfrm>
              <a:prstGeom prst="straightConnector1">
                <a:avLst/>
              </a:prstGeom>
              <a:noFill/>
              <a:ln w="114300" cap="flat" cmpd="sng">
                <a:solidFill>
                  <a:schemeClr val="dk1"/>
                </a:solidFill>
                <a:prstDash val="solid"/>
                <a:round/>
                <a:headEnd type="none" w="med" len="med"/>
                <a:tailEnd type="none" w="med" len="med"/>
              </a:ln>
            </p:spPr>
          </p:cxnSp>
          <p:cxnSp>
            <p:nvCxnSpPr>
              <p:cNvPr id="68" name="Google Shape;68;p13"/>
              <p:cNvCxnSpPr/>
              <p:nvPr/>
            </p:nvCxnSpPr>
            <p:spPr>
              <a:xfrm rot="10800000">
                <a:off x="7043925" y="2577550"/>
                <a:ext cx="372900" cy="3300"/>
              </a:xfrm>
              <a:prstGeom prst="straightConnector1">
                <a:avLst/>
              </a:prstGeom>
              <a:noFill/>
              <a:ln w="114300" cap="flat" cmpd="sng">
                <a:solidFill>
                  <a:schemeClr val="dk1"/>
                </a:solidFill>
                <a:prstDash val="solid"/>
                <a:round/>
                <a:headEnd type="none" w="med" len="med"/>
                <a:tailEnd type="none" w="med" len="med"/>
              </a:ln>
            </p:spPr>
          </p:cxnSp>
        </p:grpSp>
        <p:grpSp>
          <p:nvGrpSpPr>
            <p:cNvPr id="70" name="Google Shape;70;p13"/>
            <p:cNvGrpSpPr/>
            <p:nvPr/>
          </p:nvGrpSpPr>
          <p:grpSpPr>
            <a:xfrm>
              <a:off x="1988475" y="932500"/>
              <a:ext cx="7107700" cy="4083450"/>
              <a:chOff x="1988475" y="932500"/>
              <a:chExt cx="7107700" cy="4083450"/>
            </a:xfrm>
          </p:grpSpPr>
          <p:cxnSp>
            <p:nvCxnSpPr>
              <p:cNvPr id="71" name="Google Shape;71;p13"/>
              <p:cNvCxnSpPr/>
              <p:nvPr/>
            </p:nvCxnSpPr>
            <p:spPr>
              <a:xfrm rot="5400000" flipH="1">
                <a:off x="2688150" y="173815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2" name="Google Shape;72;p13"/>
              <p:cNvCxnSpPr/>
              <p:nvPr/>
            </p:nvCxnSpPr>
            <p:spPr>
              <a:xfrm rot="5400000" flipH="1">
                <a:off x="7372925" y="173800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3" name="Google Shape;73;p13"/>
              <p:cNvCxnSpPr/>
              <p:nvPr/>
            </p:nvCxnSpPr>
            <p:spPr>
              <a:xfrm rot="5400000" flipH="1">
                <a:off x="5040525" y="173815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4" name="Google Shape;74;p13"/>
              <p:cNvCxnSpPr/>
              <p:nvPr/>
            </p:nvCxnSpPr>
            <p:spPr>
              <a:xfrm rot="-5400000" flipH="1">
                <a:off x="6229925" y="417640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5" name="Google Shape;75;p13"/>
              <p:cNvCxnSpPr/>
              <p:nvPr/>
            </p:nvCxnSpPr>
            <p:spPr>
              <a:xfrm rot="-5400000" flipH="1">
                <a:off x="1545150" y="417655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6" name="Google Shape;76;p13"/>
              <p:cNvCxnSpPr/>
              <p:nvPr/>
            </p:nvCxnSpPr>
            <p:spPr>
              <a:xfrm rot="-5400000" flipH="1">
                <a:off x="3877550" y="4176400"/>
                <a:ext cx="1644900" cy="33900"/>
              </a:xfrm>
              <a:prstGeom prst="bentConnector2">
                <a:avLst/>
              </a:prstGeom>
              <a:noFill/>
              <a:ln w="38100" cap="flat" cmpd="sng">
                <a:solidFill>
                  <a:schemeClr val="dk1"/>
                </a:solidFill>
                <a:prstDash val="solid"/>
                <a:round/>
                <a:headEnd type="none" w="med" len="med"/>
                <a:tailEnd type="oval" w="med" len="med"/>
              </a:ln>
            </p:spPr>
          </p:cxnSp>
          <p:grpSp>
            <p:nvGrpSpPr>
              <p:cNvPr id="77" name="Google Shape;77;p13"/>
              <p:cNvGrpSpPr/>
              <p:nvPr/>
            </p:nvGrpSpPr>
            <p:grpSpPr>
              <a:xfrm>
                <a:off x="1988475" y="2471650"/>
                <a:ext cx="7107700" cy="963600"/>
                <a:chOff x="1988475" y="2471650"/>
                <a:chExt cx="7107700" cy="963600"/>
              </a:xfrm>
            </p:grpSpPr>
            <p:sp>
              <p:nvSpPr>
                <p:cNvPr id="59" name="Google Shape;59;p13"/>
                <p:cNvSpPr/>
                <p:nvPr/>
              </p:nvSpPr>
              <p:spPr>
                <a:xfrm>
                  <a:off x="1988475" y="25774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8" name="Google Shape;78;p13"/>
                <p:cNvSpPr/>
                <p:nvPr/>
              </p:nvSpPr>
              <p:spPr>
                <a:xfrm>
                  <a:off x="3154675"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2" name="Google Shape;62;p13"/>
                <p:cNvSpPr/>
                <p:nvPr/>
              </p:nvSpPr>
              <p:spPr>
                <a:xfrm>
                  <a:off x="4323913"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9" name="Google Shape;79;p13"/>
                <p:cNvSpPr/>
                <p:nvPr/>
              </p:nvSpPr>
              <p:spPr>
                <a:xfrm>
                  <a:off x="2319775" y="2580850"/>
                  <a:ext cx="834900" cy="840300"/>
                </a:xfrm>
                <a:prstGeom prst="arc">
                  <a:avLst>
                    <a:gd name="adj1" fmla="val 16200000"/>
                    <a:gd name="adj2" fmla="val 0"/>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1" name="Google Shape;61;p13"/>
                <p:cNvSpPr/>
                <p:nvPr/>
              </p:nvSpPr>
              <p:spPr>
                <a:xfrm rot="10800000">
                  <a:off x="3906463" y="2471650"/>
                  <a:ext cx="834900" cy="854400"/>
                </a:xfrm>
                <a:prstGeom prst="arc">
                  <a:avLst>
                    <a:gd name="adj1" fmla="val 16200000"/>
                    <a:gd name="adj2" fmla="val 0"/>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4" name="Google Shape;64;p13"/>
                <p:cNvSpPr/>
                <p:nvPr/>
              </p:nvSpPr>
              <p:spPr>
                <a:xfrm>
                  <a:off x="4320875"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0" name="Google Shape;80;p13"/>
                <p:cNvSpPr/>
                <p:nvPr/>
              </p:nvSpPr>
              <p:spPr>
                <a:xfrm>
                  <a:off x="5487075"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7" name="Google Shape;67;p13"/>
                <p:cNvSpPr/>
                <p:nvPr/>
              </p:nvSpPr>
              <p:spPr>
                <a:xfrm>
                  <a:off x="6656313"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1" name="Google Shape;81;p13"/>
                <p:cNvSpPr/>
                <p:nvPr/>
              </p:nvSpPr>
              <p:spPr>
                <a:xfrm>
                  <a:off x="4652175" y="2580850"/>
                  <a:ext cx="834900" cy="854400"/>
                </a:xfrm>
                <a:prstGeom prst="arc">
                  <a:avLst>
                    <a:gd name="adj1" fmla="val 16200000"/>
                    <a:gd name="adj2" fmla="val 21327325"/>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6" name="Google Shape;66;p13"/>
                <p:cNvSpPr/>
                <p:nvPr/>
              </p:nvSpPr>
              <p:spPr>
                <a:xfrm rot="10800000">
                  <a:off x="6238863" y="2471650"/>
                  <a:ext cx="834900" cy="854400"/>
                </a:xfrm>
                <a:prstGeom prst="arc">
                  <a:avLst>
                    <a:gd name="adj1" fmla="val 16200000"/>
                    <a:gd name="adj2" fmla="val 21451120"/>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2" name="Google Shape;82;p13"/>
                <p:cNvSpPr/>
                <p:nvPr/>
              </p:nvSpPr>
              <p:spPr>
                <a:xfrm>
                  <a:off x="7819475" y="257920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3" name="Google Shape;83;p13"/>
                <p:cNvSpPr/>
                <p:nvPr/>
              </p:nvSpPr>
              <p:spPr>
                <a:xfrm>
                  <a:off x="6984575" y="2580850"/>
                  <a:ext cx="834900" cy="854400"/>
                </a:xfrm>
                <a:prstGeom prst="arc">
                  <a:avLst>
                    <a:gd name="adj1" fmla="val 16200000"/>
                    <a:gd name="adj2" fmla="val 21539181"/>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4" name="Google Shape;84;p13"/>
                <p:cNvSpPr/>
                <p:nvPr/>
              </p:nvSpPr>
              <p:spPr>
                <a:xfrm>
                  <a:off x="8565175" y="2742325"/>
                  <a:ext cx="531000" cy="383700"/>
                </a:xfrm>
                <a:prstGeom prst="rightArrow">
                  <a:avLst>
                    <a:gd name="adj1" fmla="val 50000"/>
                    <a:gd name="adj2" fmla="val 50000"/>
                  </a:avLst>
                </a:pr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5" name="Google Shape;85;p13"/>
                <p:cNvSpPr txBox="1"/>
                <p:nvPr/>
              </p:nvSpPr>
              <p:spPr>
                <a:xfrm>
                  <a:off x="2037675" y="2789450"/>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rPr>
                    <a:t>Autumn 1</a:t>
                  </a:r>
                  <a:endParaRPr kumimoji="0"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endParaRPr>
                </a:p>
              </p:txBody>
            </p:sp>
            <p:sp>
              <p:nvSpPr>
                <p:cNvPr id="86" name="Google Shape;86;p13"/>
                <p:cNvSpPr txBox="1"/>
                <p:nvPr/>
              </p:nvSpPr>
              <p:spPr>
                <a:xfrm>
                  <a:off x="3212275"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rPr>
                    <a:t>Autumn 2</a:t>
                  </a:r>
                  <a:endParaRPr kumimoji="0"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endParaRPr>
                </a:p>
              </p:txBody>
            </p:sp>
            <p:sp>
              <p:nvSpPr>
                <p:cNvPr id="87" name="Google Shape;87;p13"/>
                <p:cNvSpPr txBox="1"/>
                <p:nvPr/>
              </p:nvSpPr>
              <p:spPr>
                <a:xfrm>
                  <a:off x="4386875"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a:ln>
                        <a:noFill/>
                      </a:ln>
                      <a:solidFill>
                        <a:srgbClr val="FFFFFF"/>
                      </a:solidFill>
                      <a:effectLst/>
                      <a:uLnTx/>
                      <a:uFillTx/>
                      <a:latin typeface="Oswald Medium"/>
                      <a:ea typeface="Oswald Medium"/>
                      <a:cs typeface="Oswald Medium"/>
                      <a:sym typeface="Oswald Medium"/>
                    </a:rPr>
                    <a:t>Spring 1</a:t>
                  </a:r>
                  <a:endParaRPr kumimoji="0" sz="1000" b="0" i="0" u="none" strike="noStrike" kern="0" cap="none" spc="0" normalizeH="0" baseline="0" noProof="0">
                    <a:ln>
                      <a:noFill/>
                    </a:ln>
                    <a:solidFill>
                      <a:srgbClr val="FFFFFF"/>
                    </a:solidFill>
                    <a:effectLst/>
                    <a:uLnTx/>
                    <a:uFillTx/>
                    <a:latin typeface="Oswald Medium"/>
                    <a:ea typeface="Oswald Medium"/>
                    <a:cs typeface="Oswald Medium"/>
                    <a:sym typeface="Oswald Medium"/>
                  </a:endParaRPr>
                </a:p>
              </p:txBody>
            </p:sp>
            <p:sp>
              <p:nvSpPr>
                <p:cNvPr id="88" name="Google Shape;88;p13"/>
                <p:cNvSpPr txBox="1"/>
                <p:nvPr/>
              </p:nvSpPr>
              <p:spPr>
                <a:xfrm>
                  <a:off x="5569875"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a:ln>
                        <a:noFill/>
                      </a:ln>
                      <a:solidFill>
                        <a:srgbClr val="FFFFFF"/>
                      </a:solidFill>
                      <a:effectLst/>
                      <a:uLnTx/>
                      <a:uFillTx/>
                      <a:latin typeface="Oswald Medium"/>
                      <a:ea typeface="Oswald Medium"/>
                      <a:cs typeface="Oswald Medium"/>
                      <a:sym typeface="Oswald Medium"/>
                    </a:rPr>
                    <a:t>Spring 2</a:t>
                  </a:r>
                  <a:endParaRPr kumimoji="0" sz="1000" b="0" i="0" u="none" strike="noStrike" kern="0" cap="none" spc="0" normalizeH="0" baseline="0" noProof="0">
                    <a:ln>
                      <a:noFill/>
                    </a:ln>
                    <a:solidFill>
                      <a:srgbClr val="FFFFFF"/>
                    </a:solidFill>
                    <a:effectLst/>
                    <a:uLnTx/>
                    <a:uFillTx/>
                    <a:latin typeface="Oswald Medium"/>
                    <a:ea typeface="Oswald Medium"/>
                    <a:cs typeface="Oswald Medium"/>
                    <a:sym typeface="Oswald Medium"/>
                  </a:endParaRPr>
                </a:p>
              </p:txBody>
            </p:sp>
            <p:sp>
              <p:nvSpPr>
                <p:cNvPr id="89" name="Google Shape;89;p13"/>
                <p:cNvSpPr txBox="1"/>
                <p:nvPr/>
              </p:nvSpPr>
              <p:spPr>
                <a:xfrm>
                  <a:off x="6725100"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rPr>
                    <a:t>Summer 1</a:t>
                  </a:r>
                  <a:endParaRPr kumimoji="0"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endParaRPr>
                </a:p>
              </p:txBody>
            </p:sp>
            <p:sp>
              <p:nvSpPr>
                <p:cNvPr id="90" name="Google Shape;90;p13"/>
                <p:cNvSpPr txBox="1"/>
                <p:nvPr/>
              </p:nvSpPr>
              <p:spPr>
                <a:xfrm>
                  <a:off x="7868675"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rPr>
                    <a:t>Summer 2</a:t>
                  </a:r>
                  <a:endParaRPr kumimoji="0"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endParaRPr>
                </a:p>
              </p:txBody>
            </p:sp>
          </p:grpSp>
        </p:grpSp>
      </p:grpSp>
      <p:cxnSp>
        <p:nvCxnSpPr>
          <p:cNvPr id="91" name="Google Shape;91;p13"/>
          <p:cNvCxnSpPr/>
          <p:nvPr/>
        </p:nvCxnSpPr>
        <p:spPr>
          <a:xfrm rot="10800000">
            <a:off x="3299675" y="138835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2" name="Google Shape;92;p13"/>
          <p:cNvCxnSpPr/>
          <p:nvPr/>
        </p:nvCxnSpPr>
        <p:spPr>
          <a:xfrm rot="10800000">
            <a:off x="3299675" y="177930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3" name="Google Shape;93;p13"/>
          <p:cNvCxnSpPr/>
          <p:nvPr/>
        </p:nvCxnSpPr>
        <p:spPr>
          <a:xfrm rot="10800000">
            <a:off x="3530375" y="111933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94" name="Google Shape;94;p13"/>
          <p:cNvCxnSpPr/>
          <p:nvPr/>
        </p:nvCxnSpPr>
        <p:spPr>
          <a:xfrm rot="10800000">
            <a:off x="3530375" y="151028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95" name="Google Shape;95;p13"/>
          <p:cNvCxnSpPr/>
          <p:nvPr/>
        </p:nvCxnSpPr>
        <p:spPr>
          <a:xfrm rot="10800000">
            <a:off x="3530375" y="1927134"/>
            <a:ext cx="230700" cy="0"/>
          </a:xfrm>
          <a:prstGeom prst="straightConnector1">
            <a:avLst/>
          </a:prstGeom>
          <a:noFill/>
          <a:ln w="9525" cap="flat" cmpd="sng">
            <a:solidFill>
              <a:schemeClr val="dk1"/>
            </a:solidFill>
            <a:prstDash val="solid"/>
            <a:round/>
            <a:headEnd type="oval" w="med" len="med"/>
            <a:tailEnd type="none" w="med" len="med"/>
          </a:ln>
        </p:spPr>
      </p:cxnSp>
      <p:cxnSp>
        <p:nvCxnSpPr>
          <p:cNvPr id="96" name="Google Shape;96;p13"/>
          <p:cNvCxnSpPr/>
          <p:nvPr/>
        </p:nvCxnSpPr>
        <p:spPr>
          <a:xfrm rot="10800000">
            <a:off x="5615325" y="138042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7" name="Google Shape;97;p13"/>
          <p:cNvCxnSpPr/>
          <p:nvPr/>
        </p:nvCxnSpPr>
        <p:spPr>
          <a:xfrm rot="10800000">
            <a:off x="5615325" y="177137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8" name="Google Shape;98;p13"/>
          <p:cNvCxnSpPr/>
          <p:nvPr/>
        </p:nvCxnSpPr>
        <p:spPr>
          <a:xfrm rot="10800000">
            <a:off x="5615325" y="2188222"/>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9" name="Google Shape;99;p13"/>
          <p:cNvCxnSpPr/>
          <p:nvPr/>
        </p:nvCxnSpPr>
        <p:spPr>
          <a:xfrm rot="10800000">
            <a:off x="5879925" y="111138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0" name="Google Shape;100;p13"/>
          <p:cNvCxnSpPr/>
          <p:nvPr/>
        </p:nvCxnSpPr>
        <p:spPr>
          <a:xfrm rot="10800000">
            <a:off x="5879925" y="150233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1" name="Google Shape;101;p13"/>
          <p:cNvCxnSpPr/>
          <p:nvPr/>
        </p:nvCxnSpPr>
        <p:spPr>
          <a:xfrm rot="10800000">
            <a:off x="5879925" y="1919184"/>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2" name="Google Shape;102;p13"/>
          <p:cNvCxnSpPr/>
          <p:nvPr/>
        </p:nvCxnSpPr>
        <p:spPr>
          <a:xfrm rot="10800000">
            <a:off x="7964875" y="122572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03" name="Google Shape;103;p13"/>
          <p:cNvCxnSpPr/>
          <p:nvPr/>
        </p:nvCxnSpPr>
        <p:spPr>
          <a:xfrm rot="10800000">
            <a:off x="7964875" y="161667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04" name="Google Shape;104;p13"/>
          <p:cNvCxnSpPr/>
          <p:nvPr/>
        </p:nvCxnSpPr>
        <p:spPr>
          <a:xfrm rot="10800000">
            <a:off x="7964875" y="2033522"/>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05" name="Google Shape;105;p13"/>
          <p:cNvCxnSpPr/>
          <p:nvPr/>
        </p:nvCxnSpPr>
        <p:spPr>
          <a:xfrm rot="10800000">
            <a:off x="8195575" y="1380408"/>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6" name="Google Shape;106;p13"/>
          <p:cNvCxnSpPr/>
          <p:nvPr/>
        </p:nvCxnSpPr>
        <p:spPr>
          <a:xfrm rot="10800000">
            <a:off x="8195575" y="1771358"/>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7" name="Google Shape;107;p13"/>
          <p:cNvCxnSpPr/>
          <p:nvPr/>
        </p:nvCxnSpPr>
        <p:spPr>
          <a:xfrm rot="10800000">
            <a:off x="8195575" y="2188209"/>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8" name="Google Shape;108;p13"/>
          <p:cNvCxnSpPr/>
          <p:nvPr/>
        </p:nvCxnSpPr>
        <p:spPr>
          <a:xfrm rot="10800000">
            <a:off x="2364375" y="3599922"/>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9" name="Google Shape;109;p13"/>
          <p:cNvCxnSpPr/>
          <p:nvPr/>
        </p:nvCxnSpPr>
        <p:spPr>
          <a:xfrm rot="10800000">
            <a:off x="2364375" y="3980846"/>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0" name="Google Shape;110;p13"/>
          <p:cNvCxnSpPr/>
          <p:nvPr/>
        </p:nvCxnSpPr>
        <p:spPr>
          <a:xfrm rot="10800000">
            <a:off x="2364375" y="4387671"/>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1" name="Google Shape;111;p13"/>
          <p:cNvCxnSpPr/>
          <p:nvPr/>
        </p:nvCxnSpPr>
        <p:spPr>
          <a:xfrm rot="10800000">
            <a:off x="2133875" y="388058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2" name="Google Shape;112;p13"/>
          <p:cNvCxnSpPr/>
          <p:nvPr/>
        </p:nvCxnSpPr>
        <p:spPr>
          <a:xfrm rot="10800000">
            <a:off x="2133875" y="4678363"/>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3" name="Google Shape;113;p13"/>
          <p:cNvCxnSpPr/>
          <p:nvPr/>
        </p:nvCxnSpPr>
        <p:spPr>
          <a:xfrm rot="10800000">
            <a:off x="4456650" y="3599922"/>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4" name="Google Shape;114;p13"/>
          <p:cNvCxnSpPr/>
          <p:nvPr/>
        </p:nvCxnSpPr>
        <p:spPr>
          <a:xfrm rot="10800000">
            <a:off x="4456650" y="3980846"/>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5" name="Google Shape;115;p13"/>
          <p:cNvCxnSpPr/>
          <p:nvPr/>
        </p:nvCxnSpPr>
        <p:spPr>
          <a:xfrm rot="10800000">
            <a:off x="4456650" y="438767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6" name="Google Shape;116;p13"/>
          <p:cNvCxnSpPr/>
          <p:nvPr/>
        </p:nvCxnSpPr>
        <p:spPr>
          <a:xfrm rot="10800000">
            <a:off x="4699900" y="3762361"/>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7" name="Google Shape;117;p13"/>
          <p:cNvCxnSpPr/>
          <p:nvPr/>
        </p:nvCxnSpPr>
        <p:spPr>
          <a:xfrm rot="10800000">
            <a:off x="4699900" y="4133258"/>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8" name="Google Shape;118;p13"/>
          <p:cNvCxnSpPr/>
          <p:nvPr/>
        </p:nvCxnSpPr>
        <p:spPr>
          <a:xfrm rot="10800000">
            <a:off x="4699900" y="4670425"/>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9" name="Google Shape;119;p13"/>
          <p:cNvCxnSpPr/>
          <p:nvPr/>
        </p:nvCxnSpPr>
        <p:spPr>
          <a:xfrm rot="10800000">
            <a:off x="6804925" y="3599922"/>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20" name="Google Shape;120;p13"/>
          <p:cNvCxnSpPr/>
          <p:nvPr/>
        </p:nvCxnSpPr>
        <p:spPr>
          <a:xfrm rot="10800000">
            <a:off x="6804925" y="3980846"/>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21" name="Google Shape;121;p13"/>
          <p:cNvCxnSpPr/>
          <p:nvPr/>
        </p:nvCxnSpPr>
        <p:spPr>
          <a:xfrm rot="10800000">
            <a:off x="6804925" y="438767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22" name="Google Shape;122;p13"/>
          <p:cNvCxnSpPr/>
          <p:nvPr/>
        </p:nvCxnSpPr>
        <p:spPr>
          <a:xfrm rot="10800000">
            <a:off x="7035425" y="3754411"/>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23" name="Google Shape;123;p13"/>
          <p:cNvCxnSpPr/>
          <p:nvPr/>
        </p:nvCxnSpPr>
        <p:spPr>
          <a:xfrm rot="10800000">
            <a:off x="7035425" y="4125308"/>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24" name="Google Shape;124;p13"/>
          <p:cNvCxnSpPr/>
          <p:nvPr/>
        </p:nvCxnSpPr>
        <p:spPr>
          <a:xfrm rot="10800000">
            <a:off x="7035425" y="4532133"/>
            <a:ext cx="230700" cy="0"/>
          </a:xfrm>
          <a:prstGeom prst="straightConnector1">
            <a:avLst/>
          </a:prstGeom>
          <a:noFill/>
          <a:ln w="9525" cap="flat" cmpd="sng">
            <a:solidFill>
              <a:schemeClr val="dk1"/>
            </a:solidFill>
            <a:prstDash val="solid"/>
            <a:round/>
            <a:headEnd type="oval" w="med" len="med"/>
            <a:tailEnd type="none" w="med" len="med"/>
          </a:ln>
        </p:spPr>
      </p:cxnSp>
      <p:sp>
        <p:nvSpPr>
          <p:cNvPr id="125" name="Google Shape;125;p13"/>
          <p:cNvSpPr txBox="1"/>
          <p:nvPr/>
        </p:nvSpPr>
        <p:spPr>
          <a:xfrm>
            <a:off x="8049975" y="3357738"/>
            <a:ext cx="1046199" cy="1077188"/>
          </a:xfrm>
          <a:prstGeom prst="rect">
            <a:avLst/>
          </a:prstGeom>
          <a:solidFill>
            <a:srgbClr val="F5D224"/>
          </a:solidFill>
          <a:ln>
            <a:noFill/>
          </a:ln>
        </p:spPr>
        <p:txBody>
          <a:bodyPr spcFirstLastPara="1" wrap="square" lIns="91425" tIns="91425" rIns="91425" bIns="91425"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Study topics in Yr9</a:t>
            </a:r>
            <a:endParaRPr kumimoji="0" sz="800" b="1" i="0" u="none" strike="noStrike" kern="0" cap="none" spc="0" normalizeH="0" baseline="0" noProof="0" dirty="0">
              <a:ln>
                <a:noFill/>
              </a:ln>
              <a:solidFill>
                <a:srgbClr val="0E2E44"/>
              </a:solidFill>
              <a:effectLst/>
              <a:uLnTx/>
              <a:uFillTx/>
              <a:latin typeface="Inter"/>
              <a:ea typeface="Inter"/>
              <a:cs typeface="Inter"/>
              <a:sym typeface="Inter"/>
            </a:endParaRP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Electricity, Magnetism, Atmosphere, Climate change, Variation, Evolution, Inheritance</a:t>
            </a:r>
            <a:endParaRPr kumimoji="0" sz="700" b="0" i="0" u="none" strike="noStrike" kern="0" cap="none" spc="0" normalizeH="0" baseline="0" noProof="0" dirty="0">
              <a:ln>
                <a:noFill/>
              </a:ln>
              <a:solidFill>
                <a:srgbClr val="0E2E44"/>
              </a:solidFill>
              <a:effectLst/>
              <a:uLnTx/>
              <a:uFillTx/>
              <a:latin typeface="Inter"/>
              <a:ea typeface="Inter"/>
              <a:cs typeface="Arial"/>
              <a:sym typeface="Inter"/>
            </a:endParaRPr>
          </a:p>
        </p:txBody>
      </p:sp>
      <p:sp>
        <p:nvSpPr>
          <p:cNvPr id="126" name="Google Shape;176;p14">
            <a:extLst>
              <a:ext uri="{FF2B5EF4-FFF2-40B4-BE49-F238E27FC236}">
                <a16:creationId xmlns:a16="http://schemas.microsoft.com/office/drawing/2014/main" id="{B58057BC-53FB-49A6-8520-767FFCE8E666}"/>
              </a:ext>
            </a:extLst>
          </p:cNvPr>
          <p:cNvSpPr txBox="1"/>
          <p:nvPr/>
        </p:nvSpPr>
        <p:spPr>
          <a:xfrm>
            <a:off x="2612186" y="3440115"/>
            <a:ext cx="102687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Seasons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27" name="Google Shape;176;p14">
            <a:extLst>
              <a:ext uri="{FF2B5EF4-FFF2-40B4-BE49-F238E27FC236}">
                <a16:creationId xmlns:a16="http://schemas.microsoft.com/office/drawing/2014/main" id="{E0CFFF0B-B967-4C34-BE3B-0C39FD6B4E25}"/>
              </a:ext>
            </a:extLst>
          </p:cNvPr>
          <p:cNvSpPr txBox="1"/>
          <p:nvPr/>
        </p:nvSpPr>
        <p:spPr>
          <a:xfrm>
            <a:off x="1792035" y="3711886"/>
            <a:ext cx="102687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Universe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28" name="Google Shape;176;p14">
            <a:extLst>
              <a:ext uri="{FF2B5EF4-FFF2-40B4-BE49-F238E27FC236}">
                <a16:creationId xmlns:a16="http://schemas.microsoft.com/office/drawing/2014/main" id="{CD1584F0-A852-4CE8-BC3D-D4BA5895058E}"/>
              </a:ext>
            </a:extLst>
          </p:cNvPr>
          <p:cNvSpPr txBox="1"/>
          <p:nvPr/>
        </p:nvSpPr>
        <p:spPr>
          <a:xfrm>
            <a:off x="2608800" y="3811584"/>
            <a:ext cx="102687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Earths structure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29" name="Google Shape;176;p14">
            <a:extLst>
              <a:ext uri="{FF2B5EF4-FFF2-40B4-BE49-F238E27FC236}">
                <a16:creationId xmlns:a16="http://schemas.microsoft.com/office/drawing/2014/main" id="{10B81BDA-EF7B-4C24-82E5-6BAEC69FA27F}"/>
              </a:ext>
            </a:extLst>
          </p:cNvPr>
          <p:cNvSpPr txBox="1"/>
          <p:nvPr/>
        </p:nvSpPr>
        <p:spPr>
          <a:xfrm>
            <a:off x="1659634" y="4532133"/>
            <a:ext cx="1077591"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Sound waves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0" name="Google Shape;176;p14">
            <a:extLst>
              <a:ext uri="{FF2B5EF4-FFF2-40B4-BE49-F238E27FC236}">
                <a16:creationId xmlns:a16="http://schemas.microsoft.com/office/drawing/2014/main" id="{C5A559B4-8160-45CB-BDA1-7264EBA714B3}"/>
              </a:ext>
            </a:extLst>
          </p:cNvPr>
          <p:cNvSpPr txBox="1"/>
          <p:nvPr/>
        </p:nvSpPr>
        <p:spPr>
          <a:xfrm>
            <a:off x="2587192" y="4236996"/>
            <a:ext cx="102687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The rock cycle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1" name="Google Shape;176;p14">
            <a:extLst>
              <a:ext uri="{FF2B5EF4-FFF2-40B4-BE49-F238E27FC236}">
                <a16:creationId xmlns:a16="http://schemas.microsoft.com/office/drawing/2014/main" id="{588F5184-9A8A-4489-9A0D-87EF5236BF39}"/>
              </a:ext>
            </a:extLst>
          </p:cNvPr>
          <p:cNvSpPr txBox="1"/>
          <p:nvPr/>
        </p:nvSpPr>
        <p:spPr>
          <a:xfrm>
            <a:off x="3740513" y="1752648"/>
            <a:ext cx="864725"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Healthy diet</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2" name="Google Shape;176;p14">
            <a:extLst>
              <a:ext uri="{FF2B5EF4-FFF2-40B4-BE49-F238E27FC236}">
                <a16:creationId xmlns:a16="http://schemas.microsoft.com/office/drawing/2014/main" id="{CC89D9FE-944E-4885-9C20-5BD30674288A}"/>
              </a:ext>
            </a:extLst>
          </p:cNvPr>
          <p:cNvSpPr txBox="1"/>
          <p:nvPr/>
        </p:nvSpPr>
        <p:spPr>
          <a:xfrm>
            <a:off x="2346806" y="1596454"/>
            <a:ext cx="102687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Digestive system</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3" name="Google Shape;176;p14">
            <a:extLst>
              <a:ext uri="{FF2B5EF4-FFF2-40B4-BE49-F238E27FC236}">
                <a16:creationId xmlns:a16="http://schemas.microsoft.com/office/drawing/2014/main" id="{C74F93C9-3E0F-4BD9-AB82-D704105DC817}"/>
              </a:ext>
            </a:extLst>
          </p:cNvPr>
          <p:cNvSpPr txBox="1"/>
          <p:nvPr/>
        </p:nvSpPr>
        <p:spPr>
          <a:xfrm>
            <a:off x="3770891" y="1348595"/>
            <a:ext cx="1302645"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Drugs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4" name="Google Shape;176;p14">
            <a:extLst>
              <a:ext uri="{FF2B5EF4-FFF2-40B4-BE49-F238E27FC236}">
                <a16:creationId xmlns:a16="http://schemas.microsoft.com/office/drawing/2014/main" id="{C3EAEB4B-6661-4AFA-9102-66054C319A4B}"/>
              </a:ext>
            </a:extLst>
          </p:cNvPr>
          <p:cNvSpPr txBox="1"/>
          <p:nvPr/>
        </p:nvSpPr>
        <p:spPr>
          <a:xfrm>
            <a:off x="2496315" y="1226092"/>
            <a:ext cx="936429"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Periodic table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5" name="Google Shape;176;p14">
            <a:extLst>
              <a:ext uri="{FF2B5EF4-FFF2-40B4-BE49-F238E27FC236}">
                <a16:creationId xmlns:a16="http://schemas.microsoft.com/office/drawing/2014/main" id="{C95AF64E-F8BA-43BE-98CF-0075FE19E544}"/>
              </a:ext>
            </a:extLst>
          </p:cNvPr>
          <p:cNvSpPr txBox="1"/>
          <p:nvPr/>
        </p:nvSpPr>
        <p:spPr>
          <a:xfrm>
            <a:off x="3722812" y="876965"/>
            <a:ext cx="1009700"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Reactions from the periodic table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6" name="Google Shape;176;p14">
            <a:extLst>
              <a:ext uri="{FF2B5EF4-FFF2-40B4-BE49-F238E27FC236}">
                <a16:creationId xmlns:a16="http://schemas.microsoft.com/office/drawing/2014/main" id="{0395A9F3-264C-43C0-A921-207AD11E6575}"/>
              </a:ext>
            </a:extLst>
          </p:cNvPr>
          <p:cNvSpPr txBox="1"/>
          <p:nvPr/>
        </p:nvSpPr>
        <p:spPr>
          <a:xfrm>
            <a:off x="3836695" y="3451779"/>
            <a:ext cx="69869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Breathing</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7" name="Google Shape;176;p14">
            <a:extLst>
              <a:ext uri="{FF2B5EF4-FFF2-40B4-BE49-F238E27FC236}">
                <a16:creationId xmlns:a16="http://schemas.microsoft.com/office/drawing/2014/main" id="{BD2FBCC7-24E2-4FBB-B573-9E0CA02F6786}"/>
              </a:ext>
            </a:extLst>
          </p:cNvPr>
          <p:cNvSpPr txBox="1"/>
          <p:nvPr/>
        </p:nvSpPr>
        <p:spPr>
          <a:xfrm>
            <a:off x="4958874" y="3597059"/>
            <a:ext cx="867175"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Gas exchange </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8" name="Google Shape;176;p14">
            <a:extLst>
              <a:ext uri="{FF2B5EF4-FFF2-40B4-BE49-F238E27FC236}">
                <a16:creationId xmlns:a16="http://schemas.microsoft.com/office/drawing/2014/main" id="{18E32212-355E-4969-AD14-C801A0A84759}"/>
              </a:ext>
            </a:extLst>
          </p:cNvPr>
          <p:cNvSpPr txBox="1"/>
          <p:nvPr/>
        </p:nvSpPr>
        <p:spPr>
          <a:xfrm>
            <a:off x="3731298" y="3811584"/>
            <a:ext cx="7715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Air pressure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9" name="Google Shape;176;p14">
            <a:extLst>
              <a:ext uri="{FF2B5EF4-FFF2-40B4-BE49-F238E27FC236}">
                <a16:creationId xmlns:a16="http://schemas.microsoft.com/office/drawing/2014/main" id="{22D2C9E8-F3D2-41B5-9BB6-BFF6555609AE}"/>
              </a:ext>
            </a:extLst>
          </p:cNvPr>
          <p:cNvSpPr txBox="1"/>
          <p:nvPr/>
        </p:nvSpPr>
        <p:spPr>
          <a:xfrm>
            <a:off x="4952565" y="3967901"/>
            <a:ext cx="832573"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Exercise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0" name="Google Shape;176;p14">
            <a:extLst>
              <a:ext uri="{FF2B5EF4-FFF2-40B4-BE49-F238E27FC236}">
                <a16:creationId xmlns:a16="http://schemas.microsoft.com/office/drawing/2014/main" id="{F5918B1E-46B7-405E-9702-A530AD6428B7}"/>
              </a:ext>
            </a:extLst>
          </p:cNvPr>
          <p:cNvSpPr txBox="1"/>
          <p:nvPr/>
        </p:nvSpPr>
        <p:spPr>
          <a:xfrm>
            <a:off x="3840469" y="4211155"/>
            <a:ext cx="820973"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Aerobic respiration</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1" name="Google Shape;176;p14">
            <a:extLst>
              <a:ext uri="{FF2B5EF4-FFF2-40B4-BE49-F238E27FC236}">
                <a16:creationId xmlns:a16="http://schemas.microsoft.com/office/drawing/2014/main" id="{D4981840-E9CB-419B-81B6-5B42DC5D444D}"/>
              </a:ext>
            </a:extLst>
          </p:cNvPr>
          <p:cNvSpPr txBox="1"/>
          <p:nvPr/>
        </p:nvSpPr>
        <p:spPr>
          <a:xfrm>
            <a:off x="4933571" y="4316506"/>
            <a:ext cx="844158"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Mitochondria adaptations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2" name="Google Shape;176;p14">
            <a:extLst>
              <a:ext uri="{FF2B5EF4-FFF2-40B4-BE49-F238E27FC236}">
                <a16:creationId xmlns:a16="http://schemas.microsoft.com/office/drawing/2014/main" id="{3C37B94C-F861-4E1A-9781-B9B9D71CB3D6}"/>
              </a:ext>
            </a:extLst>
          </p:cNvPr>
          <p:cNvSpPr txBox="1"/>
          <p:nvPr/>
        </p:nvSpPr>
        <p:spPr>
          <a:xfrm>
            <a:off x="4990830" y="1945707"/>
            <a:ext cx="698696"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Anaerobic respiration</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3" name="Google Shape;176;p14">
            <a:extLst>
              <a:ext uri="{FF2B5EF4-FFF2-40B4-BE49-F238E27FC236}">
                <a16:creationId xmlns:a16="http://schemas.microsoft.com/office/drawing/2014/main" id="{98D96996-4340-44E6-AD15-CC6A6087FBEB}"/>
              </a:ext>
            </a:extLst>
          </p:cNvPr>
          <p:cNvSpPr txBox="1"/>
          <p:nvPr/>
        </p:nvSpPr>
        <p:spPr>
          <a:xfrm>
            <a:off x="6090286" y="1742051"/>
            <a:ext cx="698696"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Aerobic vs anaerobic</a:t>
            </a:r>
          </a:p>
        </p:txBody>
      </p:sp>
      <p:sp>
        <p:nvSpPr>
          <p:cNvPr id="144" name="Google Shape;176;p14">
            <a:extLst>
              <a:ext uri="{FF2B5EF4-FFF2-40B4-BE49-F238E27FC236}">
                <a16:creationId xmlns:a16="http://schemas.microsoft.com/office/drawing/2014/main" id="{B6E200CE-A41C-4E2D-8F94-ABB7D4D15E3C}"/>
              </a:ext>
            </a:extLst>
          </p:cNvPr>
          <p:cNvSpPr txBox="1"/>
          <p:nvPr/>
        </p:nvSpPr>
        <p:spPr>
          <a:xfrm>
            <a:off x="4879216" y="1598948"/>
            <a:ext cx="84243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Respiration</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6" name="Google Shape;176;p14">
            <a:extLst>
              <a:ext uri="{FF2B5EF4-FFF2-40B4-BE49-F238E27FC236}">
                <a16:creationId xmlns:a16="http://schemas.microsoft.com/office/drawing/2014/main" id="{B58F7FF7-E41A-4215-A0F9-CF66DC3BB0C6}"/>
              </a:ext>
            </a:extLst>
          </p:cNvPr>
          <p:cNvSpPr txBox="1"/>
          <p:nvPr/>
        </p:nvSpPr>
        <p:spPr>
          <a:xfrm>
            <a:off x="4925558" y="1198270"/>
            <a:ext cx="972557"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Convection</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7" name="Google Shape;176;p14">
            <a:extLst>
              <a:ext uri="{FF2B5EF4-FFF2-40B4-BE49-F238E27FC236}">
                <a16:creationId xmlns:a16="http://schemas.microsoft.com/office/drawing/2014/main" id="{239263BB-839B-4C09-B5CA-3BB035B2C872}"/>
              </a:ext>
            </a:extLst>
          </p:cNvPr>
          <p:cNvSpPr txBox="1"/>
          <p:nvPr/>
        </p:nvSpPr>
        <p:spPr>
          <a:xfrm>
            <a:off x="6113030" y="965080"/>
            <a:ext cx="84243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Radiation</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8" name="Google Shape;176;p14">
            <a:extLst>
              <a:ext uri="{FF2B5EF4-FFF2-40B4-BE49-F238E27FC236}">
                <a16:creationId xmlns:a16="http://schemas.microsoft.com/office/drawing/2014/main" id="{4247C46C-C26A-4684-A2F0-D6142D6B7726}"/>
              </a:ext>
            </a:extLst>
          </p:cNvPr>
          <p:cNvSpPr txBox="1"/>
          <p:nvPr/>
        </p:nvSpPr>
        <p:spPr>
          <a:xfrm>
            <a:off x="6232775" y="3305523"/>
            <a:ext cx="842438"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Conservation of mass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9" name="Google Shape;176;p14">
            <a:extLst>
              <a:ext uri="{FF2B5EF4-FFF2-40B4-BE49-F238E27FC236}">
                <a16:creationId xmlns:a16="http://schemas.microsoft.com/office/drawing/2014/main" id="{E1299C2E-52BC-4E98-A849-136EA66F22C5}"/>
              </a:ext>
            </a:extLst>
          </p:cNvPr>
          <p:cNvSpPr txBox="1"/>
          <p:nvPr/>
        </p:nvSpPr>
        <p:spPr>
          <a:xfrm>
            <a:off x="6261067" y="3790109"/>
            <a:ext cx="842438"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Balance equations</a:t>
            </a:r>
          </a:p>
        </p:txBody>
      </p:sp>
      <p:sp>
        <p:nvSpPr>
          <p:cNvPr id="150" name="Google Shape;176;p14">
            <a:extLst>
              <a:ext uri="{FF2B5EF4-FFF2-40B4-BE49-F238E27FC236}">
                <a16:creationId xmlns:a16="http://schemas.microsoft.com/office/drawing/2014/main" id="{2E56C167-469B-4B49-929B-05E498729477}"/>
              </a:ext>
            </a:extLst>
          </p:cNvPr>
          <p:cNvSpPr txBox="1"/>
          <p:nvPr/>
        </p:nvSpPr>
        <p:spPr>
          <a:xfrm>
            <a:off x="6039690" y="4222680"/>
            <a:ext cx="951888"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Endothermic reactions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3" name="Google Shape;176;p14">
            <a:extLst>
              <a:ext uri="{FF2B5EF4-FFF2-40B4-BE49-F238E27FC236}">
                <a16:creationId xmlns:a16="http://schemas.microsoft.com/office/drawing/2014/main" id="{B840B823-066B-4A59-B8D4-5A68C4BB1767}"/>
              </a:ext>
            </a:extLst>
          </p:cNvPr>
          <p:cNvSpPr txBox="1"/>
          <p:nvPr/>
        </p:nvSpPr>
        <p:spPr>
          <a:xfrm>
            <a:off x="7392087" y="1066547"/>
            <a:ext cx="7179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Minerals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4" name="Google Shape;176;p14">
            <a:extLst>
              <a:ext uri="{FF2B5EF4-FFF2-40B4-BE49-F238E27FC236}">
                <a16:creationId xmlns:a16="http://schemas.microsoft.com/office/drawing/2014/main" id="{4D869D97-19C8-4F72-B67D-490327BCB008}"/>
              </a:ext>
            </a:extLst>
          </p:cNvPr>
          <p:cNvSpPr txBox="1"/>
          <p:nvPr/>
        </p:nvSpPr>
        <p:spPr>
          <a:xfrm>
            <a:off x="8409125" y="1223594"/>
            <a:ext cx="7179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Stomata</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5" name="Google Shape;176;p14">
            <a:extLst>
              <a:ext uri="{FF2B5EF4-FFF2-40B4-BE49-F238E27FC236}">
                <a16:creationId xmlns:a16="http://schemas.microsoft.com/office/drawing/2014/main" id="{6193E16C-D918-49AE-8DEA-B589AD03EADC}"/>
              </a:ext>
            </a:extLst>
          </p:cNvPr>
          <p:cNvSpPr txBox="1"/>
          <p:nvPr/>
        </p:nvSpPr>
        <p:spPr>
          <a:xfrm>
            <a:off x="7460525" y="1463284"/>
            <a:ext cx="7179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Leaves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6" name="Google Shape;176;p14">
            <a:extLst>
              <a:ext uri="{FF2B5EF4-FFF2-40B4-BE49-F238E27FC236}">
                <a16:creationId xmlns:a16="http://schemas.microsoft.com/office/drawing/2014/main" id="{BDE6FFA9-23B8-4911-8DF7-FD5B56153AB8}"/>
              </a:ext>
            </a:extLst>
          </p:cNvPr>
          <p:cNvSpPr txBox="1"/>
          <p:nvPr/>
        </p:nvSpPr>
        <p:spPr>
          <a:xfrm>
            <a:off x="8326367" y="1508259"/>
            <a:ext cx="873901"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Factors of photosynthesis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7" name="Google Shape;176;p14">
            <a:extLst>
              <a:ext uri="{FF2B5EF4-FFF2-40B4-BE49-F238E27FC236}">
                <a16:creationId xmlns:a16="http://schemas.microsoft.com/office/drawing/2014/main" id="{2CA637E2-2119-4913-81EB-959947B52CA3}"/>
              </a:ext>
            </a:extLst>
          </p:cNvPr>
          <p:cNvSpPr txBox="1"/>
          <p:nvPr/>
        </p:nvSpPr>
        <p:spPr>
          <a:xfrm>
            <a:off x="7284541" y="1998297"/>
            <a:ext cx="91898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Photosynthesis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8" name="Google Shape;176;p14">
            <a:extLst>
              <a:ext uri="{FF2B5EF4-FFF2-40B4-BE49-F238E27FC236}">
                <a16:creationId xmlns:a16="http://schemas.microsoft.com/office/drawing/2014/main" id="{2840AA89-77C1-4DF7-A1D6-4B553ED79D8E}"/>
              </a:ext>
            </a:extLst>
          </p:cNvPr>
          <p:cNvSpPr txBox="1"/>
          <p:nvPr/>
        </p:nvSpPr>
        <p:spPr>
          <a:xfrm>
            <a:off x="8397924" y="1976926"/>
            <a:ext cx="800500"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Reactivity series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9" name="Google Shape;176;p14">
            <a:extLst>
              <a:ext uri="{FF2B5EF4-FFF2-40B4-BE49-F238E27FC236}">
                <a16:creationId xmlns:a16="http://schemas.microsoft.com/office/drawing/2014/main" id="{A77C9B16-BD5C-47B9-B066-37AE02E3A498}"/>
              </a:ext>
            </a:extLst>
          </p:cNvPr>
          <p:cNvSpPr txBox="1"/>
          <p:nvPr/>
        </p:nvSpPr>
        <p:spPr>
          <a:xfrm>
            <a:off x="7253539" y="4363484"/>
            <a:ext cx="951888"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Exothermic reactions</a:t>
            </a:r>
          </a:p>
        </p:txBody>
      </p:sp>
      <p:sp>
        <p:nvSpPr>
          <p:cNvPr id="160" name="Google Shape;176;p14">
            <a:extLst>
              <a:ext uri="{FF2B5EF4-FFF2-40B4-BE49-F238E27FC236}">
                <a16:creationId xmlns:a16="http://schemas.microsoft.com/office/drawing/2014/main" id="{FFB56A6E-D7AA-45D9-95E0-AF299853D397}"/>
              </a:ext>
            </a:extLst>
          </p:cNvPr>
          <p:cNvSpPr txBox="1"/>
          <p:nvPr/>
        </p:nvSpPr>
        <p:spPr>
          <a:xfrm>
            <a:off x="7268087" y="3907651"/>
            <a:ext cx="951888"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Thermal decomposition</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61" name="Google Shape;176;p14">
            <a:extLst>
              <a:ext uri="{FF2B5EF4-FFF2-40B4-BE49-F238E27FC236}">
                <a16:creationId xmlns:a16="http://schemas.microsoft.com/office/drawing/2014/main" id="{CF06C5A0-9AC5-4A7E-AB1A-E8C9AB9344D5}"/>
              </a:ext>
            </a:extLst>
          </p:cNvPr>
          <p:cNvSpPr txBox="1"/>
          <p:nvPr/>
        </p:nvSpPr>
        <p:spPr>
          <a:xfrm>
            <a:off x="7245332" y="3529515"/>
            <a:ext cx="842438"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Symbol equations</a:t>
            </a:r>
          </a:p>
        </p:txBody>
      </p:sp>
      <p:sp>
        <p:nvSpPr>
          <p:cNvPr id="151" name="Google Shape;176;p14">
            <a:extLst>
              <a:ext uri="{FF2B5EF4-FFF2-40B4-BE49-F238E27FC236}">
                <a16:creationId xmlns:a16="http://schemas.microsoft.com/office/drawing/2014/main" id="{68270036-CFC9-4278-998A-145D0AF26D1F}"/>
              </a:ext>
            </a:extLst>
          </p:cNvPr>
          <p:cNvSpPr txBox="1"/>
          <p:nvPr/>
        </p:nvSpPr>
        <p:spPr>
          <a:xfrm>
            <a:off x="6138287" y="1343982"/>
            <a:ext cx="84243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Conduction</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pic>
        <p:nvPicPr>
          <p:cNvPr id="4" name="Picture 3">
            <a:extLst>
              <a:ext uri="{FF2B5EF4-FFF2-40B4-BE49-F238E27FC236}">
                <a16:creationId xmlns:a16="http://schemas.microsoft.com/office/drawing/2014/main" id="{D583979C-FF4B-4ACB-8BED-1CD8831BF806}"/>
              </a:ext>
            </a:extLst>
          </p:cNvPr>
          <p:cNvPicPr>
            <a:picLocks noChangeAspect="1"/>
          </p:cNvPicPr>
          <p:nvPr/>
        </p:nvPicPr>
        <p:blipFill>
          <a:blip r:embed="rId4"/>
          <a:stretch>
            <a:fillRect/>
          </a:stretch>
        </p:blipFill>
        <p:spPr>
          <a:xfrm>
            <a:off x="8091920" y="4478978"/>
            <a:ext cx="999831" cy="664522"/>
          </a:xfrm>
          <a:prstGeom prst="rect">
            <a:avLst/>
          </a:prstGeom>
        </p:spPr>
      </p:pic>
    </p:spTree>
    <p:extLst>
      <p:ext uri="{BB962C8B-B14F-4D97-AF65-F5344CB8AC3E}">
        <p14:creationId xmlns:p14="http://schemas.microsoft.com/office/powerpoint/2010/main" val="245778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145" name="Google Shape;69;p13">
            <a:extLst>
              <a:ext uri="{FF2B5EF4-FFF2-40B4-BE49-F238E27FC236}">
                <a16:creationId xmlns:a16="http://schemas.microsoft.com/office/drawing/2014/main" id="{E0A2DDA0-D49D-4B86-9940-5249408A190B}"/>
              </a:ext>
            </a:extLst>
          </p:cNvPr>
          <p:cNvSpPr txBox="1"/>
          <p:nvPr/>
        </p:nvSpPr>
        <p:spPr>
          <a:xfrm>
            <a:off x="3081350" y="-55840"/>
            <a:ext cx="6057000" cy="846355"/>
          </a:xfrm>
          <a:prstGeom prst="rect">
            <a:avLst/>
          </a:prstGeom>
          <a:solidFill>
            <a:srgbClr val="F5D224"/>
          </a:solid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Why we think this is important for you</a:t>
            </a:r>
            <a:endParaRPr kumimoji="0" sz="800" b="1" i="0" u="none" strike="noStrike" kern="0" cap="none" spc="0" normalizeH="0" baseline="0" noProof="0" dirty="0">
              <a:ln>
                <a:noFill/>
              </a:ln>
              <a:solidFill>
                <a:srgbClr val="0E2E44"/>
              </a:solidFill>
              <a:effectLst/>
              <a:uLnTx/>
              <a:uFillTx/>
              <a:latin typeface="Inter"/>
              <a:ea typeface="Inter"/>
              <a:cs typeface="Inter"/>
              <a:sym typeface="Inter"/>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We are born as curious learners, wanting to know about the world we live in &amp; further into Space. Science is great because no one person will ever know everything about science. It is a subject that never stops, the more we understand about life and the Universe, the more we realise that there is so much more we do not understand yet. Science has unlimited possibilities, which allows you to be ambitious, stretching yourself to ask questions. Science is daring, it allows us to debate the ethics of whether we should do something just because we can. Science is always relevant and in the news, imagine if you were the one to solve a global problem!</a:t>
            </a:r>
            <a:endParaRPr kumimoji="0" sz="700" b="0" i="0" u="none" strike="noStrike" kern="0" cap="none" spc="0" normalizeH="0" baseline="0" noProof="0" dirty="0">
              <a:ln>
                <a:noFill/>
              </a:ln>
              <a:solidFill>
                <a:srgbClr val="0E2E44"/>
              </a:solidFill>
              <a:effectLst/>
              <a:uLnTx/>
              <a:uFillTx/>
              <a:latin typeface="Inter"/>
              <a:ea typeface="Inter"/>
              <a:cs typeface="Inter"/>
              <a:sym typeface="Inter"/>
            </a:endParaRPr>
          </a:p>
        </p:txBody>
      </p:sp>
      <p:sp>
        <p:nvSpPr>
          <p:cNvPr id="54" name="Google Shape;54;p13"/>
          <p:cNvSpPr txBox="1"/>
          <p:nvPr/>
        </p:nvSpPr>
        <p:spPr>
          <a:xfrm>
            <a:off x="781075" y="519300"/>
            <a:ext cx="1900500" cy="4311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dirty="0" err="1">
                <a:ln>
                  <a:noFill/>
                </a:ln>
                <a:solidFill>
                  <a:srgbClr val="FFFFFF"/>
                </a:solidFill>
                <a:effectLst/>
                <a:uLnTx/>
                <a:uFillTx/>
                <a:latin typeface="Inter Medium"/>
                <a:ea typeface="Inter Medium"/>
                <a:cs typeface="Inter Medium"/>
                <a:sym typeface="Inter Medium"/>
              </a:rPr>
              <a:t>Yr</a:t>
            </a:r>
            <a:r>
              <a:rPr kumimoji="0" lang="en-GB" sz="1600" b="0" i="0" u="none" strike="noStrike" kern="0" cap="none" spc="0" normalizeH="0" baseline="0" noProof="0" dirty="0">
                <a:ln>
                  <a:noFill/>
                </a:ln>
                <a:solidFill>
                  <a:srgbClr val="FFFFFF"/>
                </a:solidFill>
                <a:effectLst/>
                <a:uLnTx/>
                <a:uFillTx/>
                <a:latin typeface="Inter Medium"/>
                <a:ea typeface="Inter Medium"/>
                <a:cs typeface="Inter Medium"/>
                <a:sym typeface="Inter Medium"/>
              </a:rPr>
              <a:t> 9 Science</a:t>
            </a:r>
            <a:endParaRPr kumimoji="0" sz="1600" b="0" i="0" u="none" strike="noStrike" kern="0" cap="none" spc="0" normalizeH="0" baseline="0" noProof="0" dirty="0">
              <a:ln>
                <a:noFill/>
              </a:ln>
              <a:solidFill>
                <a:srgbClr val="FFFFFF"/>
              </a:solidFill>
              <a:effectLst/>
              <a:uLnTx/>
              <a:uFillTx/>
              <a:latin typeface="Inter Medium"/>
              <a:ea typeface="Inter Medium"/>
              <a:cs typeface="Inter Medium"/>
              <a:sym typeface="Inter Medium"/>
            </a:endParaRPr>
          </a:p>
        </p:txBody>
      </p:sp>
      <p:sp>
        <p:nvSpPr>
          <p:cNvPr id="55" name="Google Shape;55;p13"/>
          <p:cNvSpPr txBox="1"/>
          <p:nvPr/>
        </p:nvSpPr>
        <p:spPr>
          <a:xfrm>
            <a:off x="95275" y="1003200"/>
            <a:ext cx="1956000" cy="1184909"/>
          </a:xfrm>
          <a:prstGeom prst="rect">
            <a:avLst/>
          </a:prstGeom>
          <a:solidFill>
            <a:srgbClr val="F5D224"/>
          </a:solid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What are the big ideas and concepts I will cover this year?</a:t>
            </a:r>
            <a:endParaRPr kumimoji="0" sz="800" b="1" i="0" u="none" strike="noStrike" kern="0" cap="none" spc="0" normalizeH="0" baseline="0" noProof="0" dirty="0">
              <a:ln>
                <a:noFill/>
              </a:ln>
              <a:solidFill>
                <a:srgbClr val="0E2E44"/>
              </a:solidFill>
              <a:effectLst/>
              <a:uLnTx/>
              <a:uFillTx/>
              <a:latin typeface="Inter"/>
              <a:ea typeface="Inter"/>
              <a:cs typeface="Inter"/>
              <a:sym typeface="Inter"/>
            </a:endParaRP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Electricity</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Earth</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Genes</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Matter</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Energy</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Organisms</a:t>
            </a:r>
          </a:p>
          <a:p>
            <a:pPr marL="269999" marR="0" lvl="0" indent="-134449" algn="l" defTabSz="914400" rtl="0" eaLnBrk="1" fontAlgn="auto" latinLnBrk="0" hangingPunct="1">
              <a:lnSpc>
                <a:spcPct val="100000"/>
              </a:lnSpc>
              <a:spcBef>
                <a:spcPts val="0"/>
              </a:spcBef>
              <a:spcAft>
                <a:spcPts val="0"/>
              </a:spcAft>
              <a:buClr>
                <a:srgbClr val="0E2E44"/>
              </a:buClr>
              <a:buSzPts val="700"/>
              <a:buFont typeface="Inter"/>
              <a:buChar char="●"/>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Forces</a:t>
            </a:r>
            <a:endParaRPr kumimoji="0" sz="700" b="0" i="0" u="none" strike="noStrike" kern="0" cap="none" spc="0" normalizeH="0" baseline="0" noProof="0" dirty="0">
              <a:ln>
                <a:noFill/>
              </a:ln>
              <a:solidFill>
                <a:srgbClr val="0E2E44"/>
              </a:solidFill>
              <a:effectLst/>
              <a:uLnTx/>
              <a:uFillTx/>
              <a:latin typeface="Inter"/>
              <a:ea typeface="Inter"/>
              <a:cs typeface="Inter"/>
              <a:sym typeface="Inter"/>
            </a:endParaRPr>
          </a:p>
        </p:txBody>
      </p:sp>
      <p:sp>
        <p:nvSpPr>
          <p:cNvPr id="56" name="Google Shape;56;p13"/>
          <p:cNvSpPr/>
          <p:nvPr/>
        </p:nvSpPr>
        <p:spPr>
          <a:xfrm>
            <a:off x="95275" y="2407838"/>
            <a:ext cx="1789200" cy="751800"/>
          </a:xfrm>
          <a:prstGeom prst="rightArrowCallout">
            <a:avLst>
              <a:gd name="adj1" fmla="val 25000"/>
              <a:gd name="adj2" fmla="val 25000"/>
              <a:gd name="adj3" fmla="val 25000"/>
              <a:gd name="adj4" fmla="val 64977"/>
            </a:avLst>
          </a:prstGeom>
          <a:solidFill>
            <a:schemeClr val="dk1"/>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100" b="0" i="0" u="none" strike="noStrike" kern="0" cap="none" spc="0" normalizeH="0" baseline="0" noProof="0" dirty="0">
                <a:ln>
                  <a:noFill/>
                </a:ln>
                <a:solidFill>
                  <a:srgbClr val="0E2E44"/>
                </a:solidFill>
                <a:effectLst/>
                <a:uLnTx/>
                <a:uFillTx/>
                <a:latin typeface="Oswald SemiBold"/>
                <a:ea typeface="Oswald SemiBold"/>
                <a:cs typeface="Oswald SemiBold"/>
                <a:sym typeface="Oswald SemiBold"/>
              </a:rPr>
              <a:t>What am I learning about in SUBJECT this year?</a:t>
            </a:r>
            <a:endParaRPr kumimoji="0" sz="1400" b="0" i="0" u="none" strike="noStrike" kern="0" cap="none" spc="0" normalizeH="0" baseline="0" noProof="0" dirty="0">
              <a:ln>
                <a:noFill/>
              </a:ln>
              <a:solidFill>
                <a:srgbClr val="000000"/>
              </a:solidFill>
              <a:effectLst/>
              <a:uLnTx/>
              <a:uFillTx/>
              <a:latin typeface="Oswald SemiBold"/>
              <a:ea typeface="Oswald SemiBold"/>
              <a:cs typeface="Oswald SemiBold"/>
              <a:sym typeface="Oswald SemiBold"/>
            </a:endParaRPr>
          </a:p>
        </p:txBody>
      </p:sp>
      <p:sp>
        <p:nvSpPr>
          <p:cNvPr id="57" name="Google Shape;57;p13"/>
          <p:cNvSpPr txBox="1"/>
          <p:nvPr/>
        </p:nvSpPr>
        <p:spPr>
          <a:xfrm>
            <a:off x="95274" y="3296532"/>
            <a:ext cx="1448127" cy="1738907"/>
          </a:xfrm>
          <a:prstGeom prst="rect">
            <a:avLst/>
          </a:prstGeom>
          <a:solidFill>
            <a:srgbClr val="F5D224"/>
          </a:solid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How can I explore this subject and topic more?</a:t>
            </a:r>
            <a:endParaRPr kumimoji="0" sz="800" b="1" i="0" u="none" strike="noStrike" kern="0" cap="none" spc="0" normalizeH="0" baseline="0" noProof="0" dirty="0">
              <a:ln>
                <a:noFill/>
              </a:ln>
              <a:solidFill>
                <a:srgbClr val="0E2E44"/>
              </a:solidFill>
              <a:effectLst/>
              <a:uLnTx/>
              <a:uFillTx/>
              <a:latin typeface="Inter"/>
              <a:ea typeface="Inter"/>
              <a:cs typeface="Inter"/>
              <a:sym typeface="Inter"/>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Watch documentaries or films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Read books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Visit museums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Perform your own experiments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Read the news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Careers links: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Inter"/>
                <a:sym typeface="Inter"/>
              </a:rPr>
              <a:t>Paramedic, climate scientist, environmental engineer, forensic scientist, museum curator, genetic counsellors, DNA analysts, biostatisticians</a:t>
            </a:r>
          </a:p>
        </p:txBody>
      </p:sp>
      <p:grpSp>
        <p:nvGrpSpPr>
          <p:cNvPr id="3" name="Group 2">
            <a:extLst>
              <a:ext uri="{FF2B5EF4-FFF2-40B4-BE49-F238E27FC236}">
                <a16:creationId xmlns:a16="http://schemas.microsoft.com/office/drawing/2014/main" id="{213BAC6A-B465-405D-A2E5-2D5FA48123DD}"/>
              </a:ext>
            </a:extLst>
          </p:cNvPr>
          <p:cNvGrpSpPr/>
          <p:nvPr/>
        </p:nvGrpSpPr>
        <p:grpSpPr>
          <a:xfrm>
            <a:off x="1988475" y="757368"/>
            <a:ext cx="7107700" cy="4083450"/>
            <a:chOff x="1988475" y="932500"/>
            <a:chExt cx="7107700" cy="4083450"/>
          </a:xfrm>
        </p:grpSpPr>
        <p:grpSp>
          <p:nvGrpSpPr>
            <p:cNvPr id="2" name="Group 1">
              <a:extLst>
                <a:ext uri="{FF2B5EF4-FFF2-40B4-BE49-F238E27FC236}">
                  <a16:creationId xmlns:a16="http://schemas.microsoft.com/office/drawing/2014/main" id="{9E4A9FDC-4886-4CD3-9BB6-6F3B382DCB26}"/>
                </a:ext>
              </a:extLst>
            </p:cNvPr>
            <p:cNvGrpSpPr/>
            <p:nvPr/>
          </p:nvGrpSpPr>
          <p:grpSpPr>
            <a:xfrm>
              <a:off x="2364375" y="2577450"/>
              <a:ext cx="5052450" cy="751900"/>
              <a:chOff x="2364375" y="2577450"/>
              <a:chExt cx="5052450" cy="751900"/>
            </a:xfrm>
          </p:grpSpPr>
          <p:cxnSp>
            <p:nvCxnSpPr>
              <p:cNvPr id="58" name="Google Shape;58;p13"/>
              <p:cNvCxnSpPr>
                <a:endCxn id="59" idx="0"/>
              </p:cNvCxnSpPr>
              <p:nvPr/>
            </p:nvCxnSpPr>
            <p:spPr>
              <a:xfrm rot="10800000">
                <a:off x="2364375" y="2577450"/>
                <a:ext cx="383100" cy="3900"/>
              </a:xfrm>
              <a:prstGeom prst="straightConnector1">
                <a:avLst/>
              </a:prstGeom>
              <a:noFill/>
              <a:ln w="114300" cap="flat" cmpd="sng">
                <a:solidFill>
                  <a:schemeClr val="dk1"/>
                </a:solidFill>
                <a:prstDash val="solid"/>
                <a:round/>
                <a:headEnd type="none" w="med" len="med"/>
                <a:tailEnd type="none" w="med" len="med"/>
              </a:ln>
            </p:spPr>
          </p:cxnSp>
          <p:cxnSp>
            <p:nvCxnSpPr>
              <p:cNvPr id="60" name="Google Shape;60;p13"/>
              <p:cNvCxnSpPr>
                <a:stCxn id="61" idx="0"/>
                <a:endCxn id="62" idx="4"/>
              </p:cNvCxnSpPr>
              <p:nvPr/>
            </p:nvCxnSpPr>
            <p:spPr>
              <a:xfrm>
                <a:off x="4323913" y="3326050"/>
                <a:ext cx="375900" cy="3300"/>
              </a:xfrm>
              <a:prstGeom prst="straightConnector1">
                <a:avLst/>
              </a:prstGeom>
              <a:noFill/>
              <a:ln w="114300" cap="flat" cmpd="sng">
                <a:solidFill>
                  <a:schemeClr val="dk1"/>
                </a:solidFill>
                <a:prstDash val="solid"/>
                <a:round/>
                <a:headEnd type="none" w="med" len="med"/>
                <a:tailEnd type="none" w="med" len="med"/>
              </a:ln>
            </p:spPr>
          </p:cxnSp>
          <p:cxnSp>
            <p:nvCxnSpPr>
              <p:cNvPr id="63" name="Google Shape;63;p13"/>
              <p:cNvCxnSpPr>
                <a:endCxn id="64" idx="0"/>
              </p:cNvCxnSpPr>
              <p:nvPr/>
            </p:nvCxnSpPr>
            <p:spPr>
              <a:xfrm rot="10800000">
                <a:off x="4696775" y="2577550"/>
                <a:ext cx="418800" cy="6300"/>
              </a:xfrm>
              <a:prstGeom prst="straightConnector1">
                <a:avLst/>
              </a:prstGeom>
              <a:noFill/>
              <a:ln w="114300" cap="flat" cmpd="sng">
                <a:solidFill>
                  <a:schemeClr val="dk1"/>
                </a:solidFill>
                <a:prstDash val="solid"/>
                <a:round/>
                <a:headEnd type="none" w="med" len="med"/>
                <a:tailEnd type="none" w="med" len="med"/>
              </a:ln>
            </p:spPr>
          </p:cxnSp>
          <p:cxnSp>
            <p:nvCxnSpPr>
              <p:cNvPr id="65" name="Google Shape;65;p13"/>
              <p:cNvCxnSpPr>
                <a:stCxn id="66" idx="0"/>
                <a:endCxn id="67" idx="4"/>
              </p:cNvCxnSpPr>
              <p:nvPr/>
            </p:nvCxnSpPr>
            <p:spPr>
              <a:xfrm>
                <a:off x="6656313" y="3326050"/>
                <a:ext cx="375900" cy="3300"/>
              </a:xfrm>
              <a:prstGeom prst="straightConnector1">
                <a:avLst/>
              </a:prstGeom>
              <a:noFill/>
              <a:ln w="114300" cap="flat" cmpd="sng">
                <a:solidFill>
                  <a:schemeClr val="dk1"/>
                </a:solidFill>
                <a:prstDash val="solid"/>
                <a:round/>
                <a:headEnd type="none" w="med" len="med"/>
                <a:tailEnd type="none" w="med" len="med"/>
              </a:ln>
            </p:spPr>
          </p:cxnSp>
          <p:cxnSp>
            <p:nvCxnSpPr>
              <p:cNvPr id="68" name="Google Shape;68;p13"/>
              <p:cNvCxnSpPr/>
              <p:nvPr/>
            </p:nvCxnSpPr>
            <p:spPr>
              <a:xfrm rot="10800000">
                <a:off x="7043925" y="2577550"/>
                <a:ext cx="372900" cy="3300"/>
              </a:xfrm>
              <a:prstGeom prst="straightConnector1">
                <a:avLst/>
              </a:prstGeom>
              <a:noFill/>
              <a:ln w="114300" cap="flat" cmpd="sng">
                <a:solidFill>
                  <a:schemeClr val="dk1"/>
                </a:solidFill>
                <a:prstDash val="solid"/>
                <a:round/>
                <a:headEnd type="none" w="med" len="med"/>
                <a:tailEnd type="none" w="med" len="med"/>
              </a:ln>
            </p:spPr>
          </p:cxnSp>
        </p:grpSp>
        <p:grpSp>
          <p:nvGrpSpPr>
            <p:cNvPr id="70" name="Google Shape;70;p13"/>
            <p:cNvGrpSpPr/>
            <p:nvPr/>
          </p:nvGrpSpPr>
          <p:grpSpPr>
            <a:xfrm>
              <a:off x="1988475" y="932500"/>
              <a:ext cx="7107700" cy="4083450"/>
              <a:chOff x="1988475" y="932500"/>
              <a:chExt cx="7107700" cy="4083450"/>
            </a:xfrm>
          </p:grpSpPr>
          <p:cxnSp>
            <p:nvCxnSpPr>
              <p:cNvPr id="71" name="Google Shape;71;p13"/>
              <p:cNvCxnSpPr/>
              <p:nvPr/>
            </p:nvCxnSpPr>
            <p:spPr>
              <a:xfrm rot="5400000" flipH="1">
                <a:off x="2688150" y="173815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2" name="Google Shape;72;p13"/>
              <p:cNvCxnSpPr/>
              <p:nvPr/>
            </p:nvCxnSpPr>
            <p:spPr>
              <a:xfrm rot="5400000" flipH="1">
                <a:off x="7372925" y="173800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3" name="Google Shape;73;p13"/>
              <p:cNvCxnSpPr/>
              <p:nvPr/>
            </p:nvCxnSpPr>
            <p:spPr>
              <a:xfrm rot="5400000" flipH="1">
                <a:off x="5040525" y="173815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4" name="Google Shape;74;p13"/>
              <p:cNvCxnSpPr/>
              <p:nvPr/>
            </p:nvCxnSpPr>
            <p:spPr>
              <a:xfrm rot="-5400000" flipH="1">
                <a:off x="6229925" y="417640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5" name="Google Shape;75;p13"/>
              <p:cNvCxnSpPr/>
              <p:nvPr/>
            </p:nvCxnSpPr>
            <p:spPr>
              <a:xfrm rot="-5400000" flipH="1">
                <a:off x="1545150" y="4176550"/>
                <a:ext cx="1644900" cy="33900"/>
              </a:xfrm>
              <a:prstGeom prst="bentConnector2">
                <a:avLst/>
              </a:prstGeom>
              <a:noFill/>
              <a:ln w="38100" cap="flat" cmpd="sng">
                <a:solidFill>
                  <a:schemeClr val="dk1"/>
                </a:solidFill>
                <a:prstDash val="solid"/>
                <a:round/>
                <a:headEnd type="none" w="med" len="med"/>
                <a:tailEnd type="oval" w="med" len="med"/>
              </a:ln>
            </p:spPr>
          </p:cxnSp>
          <p:cxnSp>
            <p:nvCxnSpPr>
              <p:cNvPr id="76" name="Google Shape;76;p13"/>
              <p:cNvCxnSpPr/>
              <p:nvPr/>
            </p:nvCxnSpPr>
            <p:spPr>
              <a:xfrm rot="-5400000" flipH="1">
                <a:off x="3877550" y="4176400"/>
                <a:ext cx="1644900" cy="33900"/>
              </a:xfrm>
              <a:prstGeom prst="bentConnector2">
                <a:avLst/>
              </a:prstGeom>
              <a:noFill/>
              <a:ln w="38100" cap="flat" cmpd="sng">
                <a:solidFill>
                  <a:schemeClr val="dk1"/>
                </a:solidFill>
                <a:prstDash val="solid"/>
                <a:round/>
                <a:headEnd type="none" w="med" len="med"/>
                <a:tailEnd type="oval" w="med" len="med"/>
              </a:ln>
            </p:spPr>
          </p:cxnSp>
          <p:grpSp>
            <p:nvGrpSpPr>
              <p:cNvPr id="77" name="Google Shape;77;p13"/>
              <p:cNvGrpSpPr/>
              <p:nvPr/>
            </p:nvGrpSpPr>
            <p:grpSpPr>
              <a:xfrm>
                <a:off x="1988475" y="2471650"/>
                <a:ext cx="7107700" cy="963600"/>
                <a:chOff x="1988475" y="2471650"/>
                <a:chExt cx="7107700" cy="963600"/>
              </a:xfrm>
            </p:grpSpPr>
            <p:sp>
              <p:nvSpPr>
                <p:cNvPr id="59" name="Google Shape;59;p13"/>
                <p:cNvSpPr/>
                <p:nvPr/>
              </p:nvSpPr>
              <p:spPr>
                <a:xfrm>
                  <a:off x="1988475" y="25774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8" name="Google Shape;78;p13"/>
                <p:cNvSpPr/>
                <p:nvPr/>
              </p:nvSpPr>
              <p:spPr>
                <a:xfrm>
                  <a:off x="3154675"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2" name="Google Shape;62;p13"/>
                <p:cNvSpPr/>
                <p:nvPr/>
              </p:nvSpPr>
              <p:spPr>
                <a:xfrm>
                  <a:off x="4323913"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9" name="Google Shape;79;p13"/>
                <p:cNvSpPr/>
                <p:nvPr/>
              </p:nvSpPr>
              <p:spPr>
                <a:xfrm>
                  <a:off x="2319775" y="2580850"/>
                  <a:ext cx="834900" cy="840300"/>
                </a:xfrm>
                <a:prstGeom prst="arc">
                  <a:avLst>
                    <a:gd name="adj1" fmla="val 16200000"/>
                    <a:gd name="adj2" fmla="val 0"/>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1" name="Google Shape;61;p13"/>
                <p:cNvSpPr/>
                <p:nvPr/>
              </p:nvSpPr>
              <p:spPr>
                <a:xfrm rot="10800000">
                  <a:off x="3906463" y="2471650"/>
                  <a:ext cx="834900" cy="854400"/>
                </a:xfrm>
                <a:prstGeom prst="arc">
                  <a:avLst>
                    <a:gd name="adj1" fmla="val 16200000"/>
                    <a:gd name="adj2" fmla="val 0"/>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4" name="Google Shape;64;p13"/>
                <p:cNvSpPr/>
                <p:nvPr/>
              </p:nvSpPr>
              <p:spPr>
                <a:xfrm>
                  <a:off x="4320875"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0" name="Google Shape;80;p13"/>
                <p:cNvSpPr/>
                <p:nvPr/>
              </p:nvSpPr>
              <p:spPr>
                <a:xfrm>
                  <a:off x="5487075"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7" name="Google Shape;67;p13"/>
                <p:cNvSpPr/>
                <p:nvPr/>
              </p:nvSpPr>
              <p:spPr>
                <a:xfrm>
                  <a:off x="6656313" y="257755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1" name="Google Shape;81;p13"/>
                <p:cNvSpPr/>
                <p:nvPr/>
              </p:nvSpPr>
              <p:spPr>
                <a:xfrm>
                  <a:off x="4652175" y="2580850"/>
                  <a:ext cx="834900" cy="854400"/>
                </a:xfrm>
                <a:prstGeom prst="arc">
                  <a:avLst>
                    <a:gd name="adj1" fmla="val 16200000"/>
                    <a:gd name="adj2" fmla="val 21327325"/>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6" name="Google Shape;66;p13"/>
                <p:cNvSpPr/>
                <p:nvPr/>
              </p:nvSpPr>
              <p:spPr>
                <a:xfrm rot="10800000">
                  <a:off x="6238863" y="2471650"/>
                  <a:ext cx="834900" cy="854400"/>
                </a:xfrm>
                <a:prstGeom prst="arc">
                  <a:avLst>
                    <a:gd name="adj1" fmla="val 16200000"/>
                    <a:gd name="adj2" fmla="val 21451120"/>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2" name="Google Shape;82;p13"/>
                <p:cNvSpPr/>
                <p:nvPr/>
              </p:nvSpPr>
              <p:spPr>
                <a:xfrm>
                  <a:off x="7819475" y="2579200"/>
                  <a:ext cx="751800" cy="751800"/>
                </a:xfrm>
                <a:prstGeom prst="ellipse">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3" name="Google Shape;83;p13"/>
                <p:cNvSpPr/>
                <p:nvPr/>
              </p:nvSpPr>
              <p:spPr>
                <a:xfrm>
                  <a:off x="6984575" y="2580850"/>
                  <a:ext cx="834900" cy="854400"/>
                </a:xfrm>
                <a:prstGeom prst="arc">
                  <a:avLst>
                    <a:gd name="adj1" fmla="val 16200000"/>
                    <a:gd name="adj2" fmla="val 21539181"/>
                  </a:avLst>
                </a:prstGeom>
                <a:no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4" name="Google Shape;84;p13"/>
                <p:cNvSpPr/>
                <p:nvPr/>
              </p:nvSpPr>
              <p:spPr>
                <a:xfrm>
                  <a:off x="8565175" y="2742325"/>
                  <a:ext cx="531000" cy="383700"/>
                </a:xfrm>
                <a:prstGeom prst="rightArrow">
                  <a:avLst>
                    <a:gd name="adj1" fmla="val 50000"/>
                    <a:gd name="adj2" fmla="val 50000"/>
                  </a:avLst>
                </a:pr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5" name="Google Shape;85;p13"/>
                <p:cNvSpPr txBox="1"/>
                <p:nvPr/>
              </p:nvSpPr>
              <p:spPr>
                <a:xfrm>
                  <a:off x="2037675" y="2789450"/>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rPr>
                    <a:t>Autumn 1</a:t>
                  </a:r>
                  <a:endParaRPr kumimoji="0"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endParaRPr>
                </a:p>
              </p:txBody>
            </p:sp>
            <p:sp>
              <p:nvSpPr>
                <p:cNvPr id="86" name="Google Shape;86;p13"/>
                <p:cNvSpPr txBox="1"/>
                <p:nvPr/>
              </p:nvSpPr>
              <p:spPr>
                <a:xfrm>
                  <a:off x="3212275"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rPr>
                    <a:t>Autumn 2</a:t>
                  </a:r>
                  <a:endParaRPr kumimoji="0"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endParaRPr>
                </a:p>
              </p:txBody>
            </p:sp>
            <p:sp>
              <p:nvSpPr>
                <p:cNvPr id="87" name="Google Shape;87;p13"/>
                <p:cNvSpPr txBox="1"/>
                <p:nvPr/>
              </p:nvSpPr>
              <p:spPr>
                <a:xfrm>
                  <a:off x="4386875"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a:ln>
                        <a:noFill/>
                      </a:ln>
                      <a:solidFill>
                        <a:srgbClr val="FFFFFF"/>
                      </a:solidFill>
                      <a:effectLst/>
                      <a:uLnTx/>
                      <a:uFillTx/>
                      <a:latin typeface="Oswald Medium"/>
                      <a:ea typeface="Oswald Medium"/>
                      <a:cs typeface="Oswald Medium"/>
                      <a:sym typeface="Oswald Medium"/>
                    </a:rPr>
                    <a:t>Spring 1</a:t>
                  </a:r>
                  <a:endParaRPr kumimoji="0" sz="1000" b="0" i="0" u="none" strike="noStrike" kern="0" cap="none" spc="0" normalizeH="0" baseline="0" noProof="0">
                    <a:ln>
                      <a:noFill/>
                    </a:ln>
                    <a:solidFill>
                      <a:srgbClr val="FFFFFF"/>
                    </a:solidFill>
                    <a:effectLst/>
                    <a:uLnTx/>
                    <a:uFillTx/>
                    <a:latin typeface="Oswald Medium"/>
                    <a:ea typeface="Oswald Medium"/>
                    <a:cs typeface="Oswald Medium"/>
                    <a:sym typeface="Oswald Medium"/>
                  </a:endParaRPr>
                </a:p>
              </p:txBody>
            </p:sp>
            <p:sp>
              <p:nvSpPr>
                <p:cNvPr id="88" name="Google Shape;88;p13"/>
                <p:cNvSpPr txBox="1"/>
                <p:nvPr/>
              </p:nvSpPr>
              <p:spPr>
                <a:xfrm>
                  <a:off x="5569875"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a:ln>
                        <a:noFill/>
                      </a:ln>
                      <a:solidFill>
                        <a:srgbClr val="FFFFFF"/>
                      </a:solidFill>
                      <a:effectLst/>
                      <a:uLnTx/>
                      <a:uFillTx/>
                      <a:latin typeface="Oswald Medium"/>
                      <a:ea typeface="Oswald Medium"/>
                      <a:cs typeface="Oswald Medium"/>
                      <a:sym typeface="Oswald Medium"/>
                    </a:rPr>
                    <a:t>Spring 2</a:t>
                  </a:r>
                  <a:endParaRPr kumimoji="0" sz="1000" b="0" i="0" u="none" strike="noStrike" kern="0" cap="none" spc="0" normalizeH="0" baseline="0" noProof="0">
                    <a:ln>
                      <a:noFill/>
                    </a:ln>
                    <a:solidFill>
                      <a:srgbClr val="FFFFFF"/>
                    </a:solidFill>
                    <a:effectLst/>
                    <a:uLnTx/>
                    <a:uFillTx/>
                    <a:latin typeface="Oswald Medium"/>
                    <a:ea typeface="Oswald Medium"/>
                    <a:cs typeface="Oswald Medium"/>
                    <a:sym typeface="Oswald Medium"/>
                  </a:endParaRPr>
                </a:p>
              </p:txBody>
            </p:sp>
            <p:sp>
              <p:nvSpPr>
                <p:cNvPr id="89" name="Google Shape;89;p13"/>
                <p:cNvSpPr txBox="1"/>
                <p:nvPr/>
              </p:nvSpPr>
              <p:spPr>
                <a:xfrm>
                  <a:off x="6725100"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rPr>
                    <a:t>Summer 1</a:t>
                  </a:r>
                  <a:endParaRPr kumimoji="0"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endParaRPr>
                </a:p>
              </p:txBody>
            </p:sp>
            <p:sp>
              <p:nvSpPr>
                <p:cNvPr id="90" name="Google Shape;90;p13"/>
                <p:cNvSpPr txBox="1"/>
                <p:nvPr/>
              </p:nvSpPr>
              <p:spPr>
                <a:xfrm>
                  <a:off x="7868675" y="2764825"/>
                  <a:ext cx="702600" cy="338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rPr>
                    <a:t>Summer 2</a:t>
                  </a:r>
                  <a:endParaRPr kumimoji="0" sz="1000" b="0" i="0" u="none" strike="noStrike" kern="0" cap="none" spc="0" normalizeH="0" baseline="0" noProof="0" dirty="0">
                    <a:ln>
                      <a:noFill/>
                    </a:ln>
                    <a:solidFill>
                      <a:srgbClr val="FFFFFF"/>
                    </a:solidFill>
                    <a:effectLst/>
                    <a:uLnTx/>
                    <a:uFillTx/>
                    <a:latin typeface="Oswald Medium"/>
                    <a:ea typeface="Oswald Medium"/>
                    <a:cs typeface="Oswald Medium"/>
                    <a:sym typeface="Oswald Medium"/>
                  </a:endParaRPr>
                </a:p>
              </p:txBody>
            </p:sp>
          </p:grpSp>
        </p:grpSp>
      </p:grpSp>
      <p:cxnSp>
        <p:nvCxnSpPr>
          <p:cNvPr id="91" name="Google Shape;91;p13"/>
          <p:cNvCxnSpPr/>
          <p:nvPr/>
        </p:nvCxnSpPr>
        <p:spPr>
          <a:xfrm rot="10800000">
            <a:off x="3299675" y="138835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2" name="Google Shape;92;p13"/>
          <p:cNvCxnSpPr/>
          <p:nvPr/>
        </p:nvCxnSpPr>
        <p:spPr>
          <a:xfrm rot="10800000">
            <a:off x="3299675" y="177930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3" name="Google Shape;93;p13"/>
          <p:cNvCxnSpPr/>
          <p:nvPr/>
        </p:nvCxnSpPr>
        <p:spPr>
          <a:xfrm rot="10800000">
            <a:off x="3530375" y="111933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94" name="Google Shape;94;p13"/>
          <p:cNvCxnSpPr/>
          <p:nvPr/>
        </p:nvCxnSpPr>
        <p:spPr>
          <a:xfrm rot="10800000">
            <a:off x="3530375" y="151028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95" name="Google Shape;95;p13"/>
          <p:cNvCxnSpPr/>
          <p:nvPr/>
        </p:nvCxnSpPr>
        <p:spPr>
          <a:xfrm rot="10800000">
            <a:off x="3530375" y="1927134"/>
            <a:ext cx="230700" cy="0"/>
          </a:xfrm>
          <a:prstGeom prst="straightConnector1">
            <a:avLst/>
          </a:prstGeom>
          <a:noFill/>
          <a:ln w="9525" cap="flat" cmpd="sng">
            <a:solidFill>
              <a:schemeClr val="dk1"/>
            </a:solidFill>
            <a:prstDash val="solid"/>
            <a:round/>
            <a:headEnd type="oval" w="med" len="med"/>
            <a:tailEnd type="none" w="med" len="med"/>
          </a:ln>
        </p:spPr>
      </p:cxnSp>
      <p:cxnSp>
        <p:nvCxnSpPr>
          <p:cNvPr id="96" name="Google Shape;96;p13"/>
          <p:cNvCxnSpPr/>
          <p:nvPr/>
        </p:nvCxnSpPr>
        <p:spPr>
          <a:xfrm rot="10800000">
            <a:off x="5615325" y="138042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7" name="Google Shape;97;p13"/>
          <p:cNvCxnSpPr/>
          <p:nvPr/>
        </p:nvCxnSpPr>
        <p:spPr>
          <a:xfrm rot="10800000">
            <a:off x="5615325" y="177137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8" name="Google Shape;98;p13"/>
          <p:cNvCxnSpPr/>
          <p:nvPr/>
        </p:nvCxnSpPr>
        <p:spPr>
          <a:xfrm rot="10800000">
            <a:off x="5615325" y="2188222"/>
            <a:ext cx="230700" cy="0"/>
          </a:xfrm>
          <a:prstGeom prst="straightConnector1">
            <a:avLst/>
          </a:prstGeom>
          <a:noFill/>
          <a:ln w="9525" cap="flat" cmpd="sng">
            <a:solidFill>
              <a:schemeClr val="dk1"/>
            </a:solidFill>
            <a:prstDash val="solid"/>
            <a:round/>
            <a:headEnd type="none" w="med" len="med"/>
            <a:tailEnd type="oval" w="med" len="med"/>
          </a:ln>
        </p:spPr>
      </p:cxnSp>
      <p:cxnSp>
        <p:nvCxnSpPr>
          <p:cNvPr id="99" name="Google Shape;99;p13"/>
          <p:cNvCxnSpPr/>
          <p:nvPr/>
        </p:nvCxnSpPr>
        <p:spPr>
          <a:xfrm rot="10800000">
            <a:off x="5879925" y="111138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0" name="Google Shape;100;p13"/>
          <p:cNvCxnSpPr/>
          <p:nvPr/>
        </p:nvCxnSpPr>
        <p:spPr>
          <a:xfrm rot="10800000">
            <a:off x="5879925" y="1502333"/>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1" name="Google Shape;101;p13"/>
          <p:cNvCxnSpPr/>
          <p:nvPr/>
        </p:nvCxnSpPr>
        <p:spPr>
          <a:xfrm rot="10800000">
            <a:off x="5879925" y="1919184"/>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2" name="Google Shape;102;p13"/>
          <p:cNvCxnSpPr/>
          <p:nvPr/>
        </p:nvCxnSpPr>
        <p:spPr>
          <a:xfrm rot="10800000">
            <a:off x="7964875" y="122572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03" name="Google Shape;103;p13"/>
          <p:cNvCxnSpPr/>
          <p:nvPr/>
        </p:nvCxnSpPr>
        <p:spPr>
          <a:xfrm rot="10800000">
            <a:off x="7964875" y="161667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04" name="Google Shape;104;p13"/>
          <p:cNvCxnSpPr/>
          <p:nvPr/>
        </p:nvCxnSpPr>
        <p:spPr>
          <a:xfrm rot="10800000">
            <a:off x="7964875" y="2033522"/>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05" name="Google Shape;105;p13"/>
          <p:cNvCxnSpPr/>
          <p:nvPr/>
        </p:nvCxnSpPr>
        <p:spPr>
          <a:xfrm rot="10800000">
            <a:off x="8195575" y="1380408"/>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6" name="Google Shape;106;p13"/>
          <p:cNvCxnSpPr/>
          <p:nvPr/>
        </p:nvCxnSpPr>
        <p:spPr>
          <a:xfrm rot="10800000">
            <a:off x="8195575" y="1771358"/>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7" name="Google Shape;107;p13"/>
          <p:cNvCxnSpPr/>
          <p:nvPr/>
        </p:nvCxnSpPr>
        <p:spPr>
          <a:xfrm rot="10800000">
            <a:off x="8195575" y="2188209"/>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8" name="Google Shape;108;p13"/>
          <p:cNvCxnSpPr/>
          <p:nvPr/>
        </p:nvCxnSpPr>
        <p:spPr>
          <a:xfrm rot="10800000">
            <a:off x="2364375" y="3599922"/>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09" name="Google Shape;109;p13"/>
          <p:cNvCxnSpPr/>
          <p:nvPr/>
        </p:nvCxnSpPr>
        <p:spPr>
          <a:xfrm rot="10800000">
            <a:off x="2364375" y="3980846"/>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0" name="Google Shape;110;p13"/>
          <p:cNvCxnSpPr/>
          <p:nvPr/>
        </p:nvCxnSpPr>
        <p:spPr>
          <a:xfrm rot="10800000">
            <a:off x="2364375" y="4387671"/>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1" name="Google Shape;111;p13"/>
          <p:cNvCxnSpPr/>
          <p:nvPr/>
        </p:nvCxnSpPr>
        <p:spPr>
          <a:xfrm rot="10800000">
            <a:off x="2133875" y="3880588"/>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2" name="Google Shape;112;p13"/>
          <p:cNvCxnSpPr/>
          <p:nvPr/>
        </p:nvCxnSpPr>
        <p:spPr>
          <a:xfrm rot="10800000">
            <a:off x="2133875" y="4678363"/>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3" name="Google Shape;113;p13"/>
          <p:cNvCxnSpPr/>
          <p:nvPr/>
        </p:nvCxnSpPr>
        <p:spPr>
          <a:xfrm rot="10800000">
            <a:off x="4456650" y="3599922"/>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4" name="Google Shape;114;p13"/>
          <p:cNvCxnSpPr/>
          <p:nvPr/>
        </p:nvCxnSpPr>
        <p:spPr>
          <a:xfrm rot="10800000">
            <a:off x="4456650" y="3980846"/>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5" name="Google Shape;115;p13"/>
          <p:cNvCxnSpPr/>
          <p:nvPr/>
        </p:nvCxnSpPr>
        <p:spPr>
          <a:xfrm rot="10800000">
            <a:off x="4456650" y="438767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16" name="Google Shape;116;p13"/>
          <p:cNvCxnSpPr/>
          <p:nvPr/>
        </p:nvCxnSpPr>
        <p:spPr>
          <a:xfrm rot="10800000">
            <a:off x="4699900" y="3762361"/>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7" name="Google Shape;117;p13"/>
          <p:cNvCxnSpPr/>
          <p:nvPr/>
        </p:nvCxnSpPr>
        <p:spPr>
          <a:xfrm rot="10800000">
            <a:off x="4699900" y="4133258"/>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8" name="Google Shape;118;p13"/>
          <p:cNvCxnSpPr/>
          <p:nvPr/>
        </p:nvCxnSpPr>
        <p:spPr>
          <a:xfrm rot="10800000">
            <a:off x="4699900" y="4670425"/>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19" name="Google Shape;119;p13"/>
          <p:cNvCxnSpPr/>
          <p:nvPr/>
        </p:nvCxnSpPr>
        <p:spPr>
          <a:xfrm rot="10800000">
            <a:off x="6804925" y="3599922"/>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20" name="Google Shape;120;p13"/>
          <p:cNvCxnSpPr/>
          <p:nvPr/>
        </p:nvCxnSpPr>
        <p:spPr>
          <a:xfrm rot="10800000">
            <a:off x="6804925" y="3980846"/>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21" name="Google Shape;121;p13"/>
          <p:cNvCxnSpPr/>
          <p:nvPr/>
        </p:nvCxnSpPr>
        <p:spPr>
          <a:xfrm rot="10800000">
            <a:off x="6804925" y="4387671"/>
            <a:ext cx="230700" cy="0"/>
          </a:xfrm>
          <a:prstGeom prst="straightConnector1">
            <a:avLst/>
          </a:prstGeom>
          <a:noFill/>
          <a:ln w="9525" cap="flat" cmpd="sng">
            <a:solidFill>
              <a:schemeClr val="dk1"/>
            </a:solidFill>
            <a:prstDash val="solid"/>
            <a:round/>
            <a:headEnd type="none" w="med" len="med"/>
            <a:tailEnd type="oval" w="med" len="med"/>
          </a:ln>
        </p:spPr>
      </p:cxnSp>
      <p:cxnSp>
        <p:nvCxnSpPr>
          <p:cNvPr id="122" name="Google Shape;122;p13"/>
          <p:cNvCxnSpPr/>
          <p:nvPr/>
        </p:nvCxnSpPr>
        <p:spPr>
          <a:xfrm rot="10800000">
            <a:off x="7035425" y="3754411"/>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23" name="Google Shape;123;p13"/>
          <p:cNvCxnSpPr/>
          <p:nvPr/>
        </p:nvCxnSpPr>
        <p:spPr>
          <a:xfrm rot="10800000">
            <a:off x="7035425" y="4125308"/>
            <a:ext cx="230700" cy="0"/>
          </a:xfrm>
          <a:prstGeom prst="straightConnector1">
            <a:avLst/>
          </a:prstGeom>
          <a:noFill/>
          <a:ln w="9525" cap="flat" cmpd="sng">
            <a:solidFill>
              <a:schemeClr val="dk1"/>
            </a:solidFill>
            <a:prstDash val="solid"/>
            <a:round/>
            <a:headEnd type="oval" w="med" len="med"/>
            <a:tailEnd type="none" w="med" len="med"/>
          </a:ln>
        </p:spPr>
      </p:cxnSp>
      <p:cxnSp>
        <p:nvCxnSpPr>
          <p:cNvPr id="124" name="Google Shape;124;p13"/>
          <p:cNvCxnSpPr/>
          <p:nvPr/>
        </p:nvCxnSpPr>
        <p:spPr>
          <a:xfrm rot="10800000">
            <a:off x="7035425" y="4532133"/>
            <a:ext cx="230700" cy="0"/>
          </a:xfrm>
          <a:prstGeom prst="straightConnector1">
            <a:avLst/>
          </a:prstGeom>
          <a:noFill/>
          <a:ln w="9525" cap="flat" cmpd="sng">
            <a:solidFill>
              <a:schemeClr val="dk1"/>
            </a:solidFill>
            <a:prstDash val="solid"/>
            <a:round/>
            <a:headEnd type="oval" w="med" len="med"/>
            <a:tailEnd type="none" w="med" len="med"/>
          </a:ln>
        </p:spPr>
      </p:cxnSp>
      <p:sp>
        <p:nvSpPr>
          <p:cNvPr id="125" name="Google Shape;125;p13"/>
          <p:cNvSpPr txBox="1"/>
          <p:nvPr/>
        </p:nvSpPr>
        <p:spPr>
          <a:xfrm>
            <a:off x="8049975" y="3357738"/>
            <a:ext cx="1046199" cy="1184909"/>
          </a:xfrm>
          <a:prstGeom prst="rect">
            <a:avLst/>
          </a:prstGeom>
          <a:solidFill>
            <a:srgbClr val="F5D224"/>
          </a:solidFill>
          <a:ln>
            <a:noFill/>
          </a:ln>
        </p:spPr>
        <p:txBody>
          <a:bodyPr spcFirstLastPara="1" wrap="square" lIns="91425" tIns="91425" rIns="91425" bIns="91425" anchor="t"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800" b="1" i="0" u="none" strike="noStrike" kern="0" cap="none" spc="0" normalizeH="0" baseline="0" noProof="0" dirty="0">
                <a:ln>
                  <a:noFill/>
                </a:ln>
                <a:solidFill>
                  <a:srgbClr val="0E2E44"/>
                </a:solidFill>
                <a:effectLst/>
                <a:uLnTx/>
                <a:uFillTx/>
                <a:latin typeface="Inter"/>
                <a:ea typeface="Inter"/>
                <a:cs typeface="Inter"/>
                <a:sym typeface="Inter"/>
              </a:rPr>
              <a:t>Study topics in Yr10</a:t>
            </a:r>
            <a:endParaRPr kumimoji="0" sz="800" b="1" i="0" u="none" strike="noStrike" kern="0" cap="none" spc="0" normalizeH="0" baseline="0" noProof="0" dirty="0">
              <a:ln>
                <a:noFill/>
              </a:ln>
              <a:solidFill>
                <a:srgbClr val="0E2E44"/>
              </a:solidFill>
              <a:effectLst/>
              <a:uLnTx/>
              <a:uFillTx/>
              <a:latin typeface="Inter"/>
              <a:ea typeface="Inter"/>
              <a:cs typeface="Inter"/>
              <a:sym typeface="Inter"/>
            </a:endParaRP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Reproduction</a:t>
            </a: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Photosynthesis</a:t>
            </a: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Ecosystems</a:t>
            </a: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a:ln>
                  <a:noFill/>
                </a:ln>
                <a:solidFill>
                  <a:srgbClr val="0E2E44"/>
                </a:solidFill>
                <a:effectLst/>
                <a:uLnTx/>
                <a:uFillTx/>
                <a:latin typeface="Inter"/>
                <a:ea typeface="Inter"/>
                <a:cs typeface="Arial"/>
                <a:sym typeface="Inter"/>
              </a:rPr>
              <a:t>Chemical bonding</a:t>
            </a:r>
            <a:endParaRPr kumimoji="0" lang="en-GB" sz="700" b="0" i="0" u="none" strike="noStrike" kern="0" cap="none" spc="0" normalizeH="0" baseline="0" noProof="0" dirty="0">
              <a:ln>
                <a:noFill/>
              </a:ln>
              <a:solidFill>
                <a:srgbClr val="0E2E44"/>
              </a:solidFill>
              <a:effectLst/>
              <a:uLnTx/>
              <a:uFillTx/>
              <a:latin typeface="Inter"/>
              <a:ea typeface="Inter"/>
              <a:cs typeface="Arial"/>
              <a:sym typeface="Inter"/>
            </a:endParaRP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Reactions</a:t>
            </a: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Forces</a:t>
            </a: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700" b="0" i="0" u="none" strike="noStrike" kern="0" cap="none" spc="0" normalizeH="0" baseline="0" noProof="0" dirty="0">
                <a:ln>
                  <a:noFill/>
                </a:ln>
                <a:solidFill>
                  <a:srgbClr val="0E2E44"/>
                </a:solidFill>
                <a:effectLst/>
                <a:uLnTx/>
                <a:uFillTx/>
                <a:latin typeface="Inter"/>
                <a:ea typeface="Inter"/>
                <a:cs typeface="Arial"/>
                <a:sym typeface="Inter"/>
              </a:rPr>
              <a:t>Waves</a:t>
            </a:r>
          </a:p>
        </p:txBody>
      </p:sp>
      <p:sp>
        <p:nvSpPr>
          <p:cNvPr id="126" name="Google Shape;176;p14">
            <a:extLst>
              <a:ext uri="{FF2B5EF4-FFF2-40B4-BE49-F238E27FC236}">
                <a16:creationId xmlns:a16="http://schemas.microsoft.com/office/drawing/2014/main" id="{B58057BC-53FB-49A6-8520-767FFCE8E666}"/>
              </a:ext>
            </a:extLst>
          </p:cNvPr>
          <p:cNvSpPr txBox="1"/>
          <p:nvPr/>
        </p:nvSpPr>
        <p:spPr>
          <a:xfrm>
            <a:off x="2612186" y="3440115"/>
            <a:ext cx="102687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Parallel circuits</a:t>
            </a:r>
          </a:p>
        </p:txBody>
      </p:sp>
      <p:sp>
        <p:nvSpPr>
          <p:cNvPr id="127" name="Google Shape;176;p14">
            <a:extLst>
              <a:ext uri="{FF2B5EF4-FFF2-40B4-BE49-F238E27FC236}">
                <a16:creationId xmlns:a16="http://schemas.microsoft.com/office/drawing/2014/main" id="{E0CFFF0B-B967-4C34-BE3B-0C39FD6B4E25}"/>
              </a:ext>
            </a:extLst>
          </p:cNvPr>
          <p:cNvSpPr txBox="1"/>
          <p:nvPr/>
        </p:nvSpPr>
        <p:spPr>
          <a:xfrm>
            <a:off x="1507300" y="3591390"/>
            <a:ext cx="102687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Resistance</a:t>
            </a:r>
          </a:p>
        </p:txBody>
      </p:sp>
      <p:sp>
        <p:nvSpPr>
          <p:cNvPr id="128" name="Google Shape;176;p14">
            <a:extLst>
              <a:ext uri="{FF2B5EF4-FFF2-40B4-BE49-F238E27FC236}">
                <a16:creationId xmlns:a16="http://schemas.microsoft.com/office/drawing/2014/main" id="{CD1584F0-A852-4CE8-BC3D-D4BA5895058E}"/>
              </a:ext>
            </a:extLst>
          </p:cNvPr>
          <p:cNvSpPr txBox="1"/>
          <p:nvPr/>
        </p:nvSpPr>
        <p:spPr>
          <a:xfrm>
            <a:off x="2608800" y="3811584"/>
            <a:ext cx="102687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Magnetic poles</a:t>
            </a:r>
          </a:p>
        </p:txBody>
      </p:sp>
      <p:sp>
        <p:nvSpPr>
          <p:cNvPr id="129" name="Google Shape;176;p14">
            <a:extLst>
              <a:ext uri="{FF2B5EF4-FFF2-40B4-BE49-F238E27FC236}">
                <a16:creationId xmlns:a16="http://schemas.microsoft.com/office/drawing/2014/main" id="{10B81BDA-EF7B-4C24-82E5-6BAEC69FA27F}"/>
              </a:ext>
            </a:extLst>
          </p:cNvPr>
          <p:cNvSpPr txBox="1"/>
          <p:nvPr/>
        </p:nvSpPr>
        <p:spPr>
          <a:xfrm>
            <a:off x="1507300" y="4617920"/>
            <a:ext cx="1077591"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Climate change</a:t>
            </a:r>
          </a:p>
        </p:txBody>
      </p:sp>
      <p:sp>
        <p:nvSpPr>
          <p:cNvPr id="130" name="Google Shape;176;p14">
            <a:extLst>
              <a:ext uri="{FF2B5EF4-FFF2-40B4-BE49-F238E27FC236}">
                <a16:creationId xmlns:a16="http://schemas.microsoft.com/office/drawing/2014/main" id="{C5A559B4-8160-45CB-BDA1-7264EBA714B3}"/>
              </a:ext>
            </a:extLst>
          </p:cNvPr>
          <p:cNvSpPr txBox="1"/>
          <p:nvPr/>
        </p:nvSpPr>
        <p:spPr>
          <a:xfrm>
            <a:off x="2587192" y="4236996"/>
            <a:ext cx="102687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Magnetic fields</a:t>
            </a:r>
          </a:p>
        </p:txBody>
      </p:sp>
      <p:sp>
        <p:nvSpPr>
          <p:cNvPr id="131" name="Google Shape;176;p14">
            <a:extLst>
              <a:ext uri="{FF2B5EF4-FFF2-40B4-BE49-F238E27FC236}">
                <a16:creationId xmlns:a16="http://schemas.microsoft.com/office/drawing/2014/main" id="{588F5184-9A8A-4489-9A0D-87EF5236BF39}"/>
              </a:ext>
            </a:extLst>
          </p:cNvPr>
          <p:cNvSpPr txBox="1"/>
          <p:nvPr/>
        </p:nvSpPr>
        <p:spPr>
          <a:xfrm>
            <a:off x="3756129" y="1795531"/>
            <a:ext cx="864725"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Variation</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2" name="Google Shape;176;p14">
            <a:extLst>
              <a:ext uri="{FF2B5EF4-FFF2-40B4-BE49-F238E27FC236}">
                <a16:creationId xmlns:a16="http://schemas.microsoft.com/office/drawing/2014/main" id="{CC89D9FE-944E-4885-9C20-5BD30674288A}"/>
              </a:ext>
            </a:extLst>
          </p:cNvPr>
          <p:cNvSpPr txBox="1"/>
          <p:nvPr/>
        </p:nvSpPr>
        <p:spPr>
          <a:xfrm>
            <a:off x="2346806" y="1596454"/>
            <a:ext cx="1026876"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Natural selection and evolution</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3" name="Google Shape;176;p14">
            <a:extLst>
              <a:ext uri="{FF2B5EF4-FFF2-40B4-BE49-F238E27FC236}">
                <a16:creationId xmlns:a16="http://schemas.microsoft.com/office/drawing/2014/main" id="{C74F93C9-3E0F-4BD9-AB82-D704105DC817}"/>
              </a:ext>
            </a:extLst>
          </p:cNvPr>
          <p:cNvSpPr txBox="1"/>
          <p:nvPr/>
        </p:nvSpPr>
        <p:spPr>
          <a:xfrm>
            <a:off x="3770891" y="1348595"/>
            <a:ext cx="1302645"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Chromosomes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4" name="Google Shape;176;p14">
            <a:extLst>
              <a:ext uri="{FF2B5EF4-FFF2-40B4-BE49-F238E27FC236}">
                <a16:creationId xmlns:a16="http://schemas.microsoft.com/office/drawing/2014/main" id="{C3EAEB4B-6661-4AFA-9102-66054C319A4B}"/>
              </a:ext>
            </a:extLst>
          </p:cNvPr>
          <p:cNvSpPr txBox="1"/>
          <p:nvPr/>
        </p:nvSpPr>
        <p:spPr>
          <a:xfrm>
            <a:off x="2496315" y="1226092"/>
            <a:ext cx="936429"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DNA structure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5" name="Google Shape;176;p14">
            <a:extLst>
              <a:ext uri="{FF2B5EF4-FFF2-40B4-BE49-F238E27FC236}">
                <a16:creationId xmlns:a16="http://schemas.microsoft.com/office/drawing/2014/main" id="{C95AF64E-F8BA-43BE-98CF-0075FE19E544}"/>
              </a:ext>
            </a:extLst>
          </p:cNvPr>
          <p:cNvSpPr txBox="1"/>
          <p:nvPr/>
        </p:nvSpPr>
        <p:spPr>
          <a:xfrm>
            <a:off x="3769686" y="965080"/>
            <a:ext cx="10097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Inheritance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6" name="Google Shape;176;p14">
            <a:extLst>
              <a:ext uri="{FF2B5EF4-FFF2-40B4-BE49-F238E27FC236}">
                <a16:creationId xmlns:a16="http://schemas.microsoft.com/office/drawing/2014/main" id="{0395A9F3-264C-43C0-A921-207AD11E6575}"/>
              </a:ext>
            </a:extLst>
          </p:cNvPr>
          <p:cNvSpPr txBox="1"/>
          <p:nvPr/>
        </p:nvSpPr>
        <p:spPr>
          <a:xfrm>
            <a:off x="3701610" y="3394382"/>
            <a:ext cx="810253"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Development of the atom</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7" name="Google Shape;176;p14">
            <a:extLst>
              <a:ext uri="{FF2B5EF4-FFF2-40B4-BE49-F238E27FC236}">
                <a16:creationId xmlns:a16="http://schemas.microsoft.com/office/drawing/2014/main" id="{BD2FBCC7-24E2-4FBB-B573-9E0CA02F6786}"/>
              </a:ext>
            </a:extLst>
          </p:cNvPr>
          <p:cNvSpPr txBox="1"/>
          <p:nvPr/>
        </p:nvSpPr>
        <p:spPr>
          <a:xfrm>
            <a:off x="4945610" y="3616003"/>
            <a:ext cx="867175"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Energy stores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8" name="Google Shape;176;p14">
            <a:extLst>
              <a:ext uri="{FF2B5EF4-FFF2-40B4-BE49-F238E27FC236}">
                <a16:creationId xmlns:a16="http://schemas.microsoft.com/office/drawing/2014/main" id="{18E32212-355E-4969-AD14-C801A0A84759}"/>
              </a:ext>
            </a:extLst>
          </p:cNvPr>
          <p:cNvSpPr txBox="1"/>
          <p:nvPr/>
        </p:nvSpPr>
        <p:spPr>
          <a:xfrm>
            <a:off x="4024284" y="3832401"/>
            <a:ext cx="7715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Cells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39" name="Google Shape;176;p14">
            <a:extLst>
              <a:ext uri="{FF2B5EF4-FFF2-40B4-BE49-F238E27FC236}">
                <a16:creationId xmlns:a16="http://schemas.microsoft.com/office/drawing/2014/main" id="{22D2C9E8-F3D2-41B5-9BB6-BFF6555609AE}"/>
              </a:ext>
            </a:extLst>
          </p:cNvPr>
          <p:cNvSpPr txBox="1"/>
          <p:nvPr/>
        </p:nvSpPr>
        <p:spPr>
          <a:xfrm>
            <a:off x="4952565" y="3967901"/>
            <a:ext cx="832573"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Energy transfers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0" name="Google Shape;176;p14">
            <a:extLst>
              <a:ext uri="{FF2B5EF4-FFF2-40B4-BE49-F238E27FC236}">
                <a16:creationId xmlns:a16="http://schemas.microsoft.com/office/drawing/2014/main" id="{F5918B1E-46B7-405E-9702-A530AD6428B7}"/>
              </a:ext>
            </a:extLst>
          </p:cNvPr>
          <p:cNvSpPr txBox="1"/>
          <p:nvPr/>
        </p:nvSpPr>
        <p:spPr>
          <a:xfrm>
            <a:off x="3784131" y="4153857"/>
            <a:ext cx="820973"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Subatomic particles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1" name="Google Shape;176;p14">
            <a:extLst>
              <a:ext uri="{FF2B5EF4-FFF2-40B4-BE49-F238E27FC236}">
                <a16:creationId xmlns:a16="http://schemas.microsoft.com/office/drawing/2014/main" id="{D4981840-E9CB-419B-81B6-5B42DC5D444D}"/>
              </a:ext>
            </a:extLst>
          </p:cNvPr>
          <p:cNvSpPr txBox="1"/>
          <p:nvPr/>
        </p:nvSpPr>
        <p:spPr>
          <a:xfrm>
            <a:off x="4933926" y="4517372"/>
            <a:ext cx="84415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Efficiency</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2" name="Google Shape;176;p14">
            <a:extLst>
              <a:ext uri="{FF2B5EF4-FFF2-40B4-BE49-F238E27FC236}">
                <a16:creationId xmlns:a16="http://schemas.microsoft.com/office/drawing/2014/main" id="{3C37B94C-F861-4E1A-9781-B9B9D71CB3D6}"/>
              </a:ext>
            </a:extLst>
          </p:cNvPr>
          <p:cNvSpPr txBox="1"/>
          <p:nvPr/>
        </p:nvSpPr>
        <p:spPr>
          <a:xfrm>
            <a:off x="5090282" y="2013930"/>
            <a:ext cx="69869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Tissues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3" name="Google Shape;176;p14">
            <a:extLst>
              <a:ext uri="{FF2B5EF4-FFF2-40B4-BE49-F238E27FC236}">
                <a16:creationId xmlns:a16="http://schemas.microsoft.com/office/drawing/2014/main" id="{98D96996-4340-44E6-AD15-CC6A6087FBEB}"/>
              </a:ext>
            </a:extLst>
          </p:cNvPr>
          <p:cNvSpPr txBox="1"/>
          <p:nvPr/>
        </p:nvSpPr>
        <p:spPr>
          <a:xfrm>
            <a:off x="6103808" y="1755077"/>
            <a:ext cx="698696"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Elements</a:t>
            </a:r>
          </a:p>
        </p:txBody>
      </p:sp>
      <p:sp>
        <p:nvSpPr>
          <p:cNvPr id="144" name="Google Shape;176;p14">
            <a:extLst>
              <a:ext uri="{FF2B5EF4-FFF2-40B4-BE49-F238E27FC236}">
                <a16:creationId xmlns:a16="http://schemas.microsoft.com/office/drawing/2014/main" id="{B6E200CE-A41C-4E2D-8F94-ABB7D4D15E3C}"/>
              </a:ext>
            </a:extLst>
          </p:cNvPr>
          <p:cNvSpPr txBox="1"/>
          <p:nvPr/>
        </p:nvSpPr>
        <p:spPr>
          <a:xfrm>
            <a:off x="4648325" y="1606846"/>
            <a:ext cx="996404"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Energy resources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6" name="Google Shape;176;p14">
            <a:extLst>
              <a:ext uri="{FF2B5EF4-FFF2-40B4-BE49-F238E27FC236}">
                <a16:creationId xmlns:a16="http://schemas.microsoft.com/office/drawing/2014/main" id="{B58F7FF7-E41A-4215-A0F9-CF66DC3BB0C6}"/>
              </a:ext>
            </a:extLst>
          </p:cNvPr>
          <p:cNvSpPr txBox="1"/>
          <p:nvPr/>
        </p:nvSpPr>
        <p:spPr>
          <a:xfrm>
            <a:off x="5007515" y="1016870"/>
            <a:ext cx="885624"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Circulatory system</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7" name="Google Shape;176;p14">
            <a:extLst>
              <a:ext uri="{FF2B5EF4-FFF2-40B4-BE49-F238E27FC236}">
                <a16:creationId xmlns:a16="http://schemas.microsoft.com/office/drawing/2014/main" id="{239263BB-839B-4C09-B5CA-3BB035B2C872}"/>
              </a:ext>
            </a:extLst>
          </p:cNvPr>
          <p:cNvSpPr txBox="1"/>
          <p:nvPr/>
        </p:nvSpPr>
        <p:spPr>
          <a:xfrm>
            <a:off x="6113030" y="965080"/>
            <a:ext cx="109345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Digestive system</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8" name="Google Shape;176;p14">
            <a:extLst>
              <a:ext uri="{FF2B5EF4-FFF2-40B4-BE49-F238E27FC236}">
                <a16:creationId xmlns:a16="http://schemas.microsoft.com/office/drawing/2014/main" id="{4247C46C-C26A-4684-A2F0-D6142D6B7726}"/>
              </a:ext>
            </a:extLst>
          </p:cNvPr>
          <p:cNvSpPr txBox="1"/>
          <p:nvPr/>
        </p:nvSpPr>
        <p:spPr>
          <a:xfrm>
            <a:off x="6077916" y="3429148"/>
            <a:ext cx="84243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Compounds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49" name="Google Shape;176;p14">
            <a:extLst>
              <a:ext uri="{FF2B5EF4-FFF2-40B4-BE49-F238E27FC236}">
                <a16:creationId xmlns:a16="http://schemas.microsoft.com/office/drawing/2014/main" id="{E1299C2E-52BC-4E98-A849-136EA66F22C5}"/>
              </a:ext>
            </a:extLst>
          </p:cNvPr>
          <p:cNvSpPr txBox="1"/>
          <p:nvPr/>
        </p:nvSpPr>
        <p:spPr>
          <a:xfrm>
            <a:off x="6303513" y="3820935"/>
            <a:ext cx="84243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Forces</a:t>
            </a:r>
          </a:p>
        </p:txBody>
      </p:sp>
      <p:sp>
        <p:nvSpPr>
          <p:cNvPr id="150" name="Google Shape;176;p14">
            <a:extLst>
              <a:ext uri="{FF2B5EF4-FFF2-40B4-BE49-F238E27FC236}">
                <a16:creationId xmlns:a16="http://schemas.microsoft.com/office/drawing/2014/main" id="{2E56C167-469B-4B49-929B-05E498729477}"/>
              </a:ext>
            </a:extLst>
          </p:cNvPr>
          <p:cNvSpPr txBox="1"/>
          <p:nvPr/>
        </p:nvSpPr>
        <p:spPr>
          <a:xfrm>
            <a:off x="6219822" y="4236996"/>
            <a:ext cx="95188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Lifestyle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3" name="Google Shape;176;p14">
            <a:extLst>
              <a:ext uri="{FF2B5EF4-FFF2-40B4-BE49-F238E27FC236}">
                <a16:creationId xmlns:a16="http://schemas.microsoft.com/office/drawing/2014/main" id="{B840B823-066B-4A59-B8D4-5A68C4BB1767}"/>
              </a:ext>
            </a:extLst>
          </p:cNvPr>
          <p:cNvSpPr txBox="1"/>
          <p:nvPr/>
        </p:nvSpPr>
        <p:spPr>
          <a:xfrm>
            <a:off x="7317662" y="1051396"/>
            <a:ext cx="7179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Antibiotics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4" name="Google Shape;176;p14">
            <a:extLst>
              <a:ext uri="{FF2B5EF4-FFF2-40B4-BE49-F238E27FC236}">
                <a16:creationId xmlns:a16="http://schemas.microsoft.com/office/drawing/2014/main" id="{4D869D97-19C8-4F72-B67D-490327BCB008}"/>
              </a:ext>
            </a:extLst>
          </p:cNvPr>
          <p:cNvSpPr txBox="1"/>
          <p:nvPr/>
        </p:nvSpPr>
        <p:spPr>
          <a:xfrm>
            <a:off x="8429416" y="1216976"/>
            <a:ext cx="7179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Speed</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5" name="Google Shape;176;p14">
            <a:extLst>
              <a:ext uri="{FF2B5EF4-FFF2-40B4-BE49-F238E27FC236}">
                <a16:creationId xmlns:a16="http://schemas.microsoft.com/office/drawing/2014/main" id="{6193E16C-D918-49AE-8DEA-B589AD03EADC}"/>
              </a:ext>
            </a:extLst>
          </p:cNvPr>
          <p:cNvSpPr txBox="1"/>
          <p:nvPr/>
        </p:nvSpPr>
        <p:spPr>
          <a:xfrm>
            <a:off x="7502910" y="1447409"/>
            <a:ext cx="7179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Alloys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6" name="Google Shape;176;p14">
            <a:extLst>
              <a:ext uri="{FF2B5EF4-FFF2-40B4-BE49-F238E27FC236}">
                <a16:creationId xmlns:a16="http://schemas.microsoft.com/office/drawing/2014/main" id="{BDE6FFA9-23B8-4911-8DF7-FD5B56153AB8}"/>
              </a:ext>
            </a:extLst>
          </p:cNvPr>
          <p:cNvSpPr txBox="1"/>
          <p:nvPr/>
        </p:nvSpPr>
        <p:spPr>
          <a:xfrm>
            <a:off x="8429290" y="1617016"/>
            <a:ext cx="873901"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Diseases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7" name="Google Shape;176;p14">
            <a:extLst>
              <a:ext uri="{FF2B5EF4-FFF2-40B4-BE49-F238E27FC236}">
                <a16:creationId xmlns:a16="http://schemas.microsoft.com/office/drawing/2014/main" id="{2CA637E2-2119-4913-81EB-959947B52CA3}"/>
              </a:ext>
            </a:extLst>
          </p:cNvPr>
          <p:cNvSpPr txBox="1"/>
          <p:nvPr/>
        </p:nvSpPr>
        <p:spPr>
          <a:xfrm>
            <a:off x="7304740" y="1865817"/>
            <a:ext cx="91898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Work done</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8" name="Google Shape;176;p14">
            <a:extLst>
              <a:ext uri="{FF2B5EF4-FFF2-40B4-BE49-F238E27FC236}">
                <a16:creationId xmlns:a16="http://schemas.microsoft.com/office/drawing/2014/main" id="{2840AA89-77C1-4DF7-A1D6-4B553ED79D8E}"/>
              </a:ext>
            </a:extLst>
          </p:cNvPr>
          <p:cNvSpPr txBox="1"/>
          <p:nvPr/>
        </p:nvSpPr>
        <p:spPr>
          <a:xfrm>
            <a:off x="8430425" y="2027743"/>
            <a:ext cx="800500"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Metals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59" name="Google Shape;176;p14">
            <a:extLst>
              <a:ext uri="{FF2B5EF4-FFF2-40B4-BE49-F238E27FC236}">
                <a16:creationId xmlns:a16="http://schemas.microsoft.com/office/drawing/2014/main" id="{A77C9B16-BD5C-47B9-B066-37AE02E3A498}"/>
              </a:ext>
            </a:extLst>
          </p:cNvPr>
          <p:cNvSpPr txBox="1"/>
          <p:nvPr/>
        </p:nvSpPr>
        <p:spPr>
          <a:xfrm>
            <a:off x="7268087" y="4381282"/>
            <a:ext cx="95188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Mixtures</a:t>
            </a:r>
          </a:p>
        </p:txBody>
      </p:sp>
      <p:sp>
        <p:nvSpPr>
          <p:cNvPr id="160" name="Google Shape;176;p14">
            <a:extLst>
              <a:ext uri="{FF2B5EF4-FFF2-40B4-BE49-F238E27FC236}">
                <a16:creationId xmlns:a16="http://schemas.microsoft.com/office/drawing/2014/main" id="{FFB56A6E-D7AA-45D9-95E0-AF299853D397}"/>
              </a:ext>
            </a:extLst>
          </p:cNvPr>
          <p:cNvSpPr txBox="1"/>
          <p:nvPr/>
        </p:nvSpPr>
        <p:spPr>
          <a:xfrm>
            <a:off x="7268087" y="3973722"/>
            <a:ext cx="95188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Properties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sp>
        <p:nvSpPr>
          <p:cNvPr id="161" name="Google Shape;176;p14">
            <a:extLst>
              <a:ext uri="{FF2B5EF4-FFF2-40B4-BE49-F238E27FC236}">
                <a16:creationId xmlns:a16="http://schemas.microsoft.com/office/drawing/2014/main" id="{CF06C5A0-9AC5-4A7E-AB1A-E8C9AB9344D5}"/>
              </a:ext>
            </a:extLst>
          </p:cNvPr>
          <p:cNvSpPr txBox="1"/>
          <p:nvPr/>
        </p:nvSpPr>
        <p:spPr>
          <a:xfrm>
            <a:off x="7284163" y="3589407"/>
            <a:ext cx="84243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Respiration</a:t>
            </a:r>
          </a:p>
        </p:txBody>
      </p:sp>
      <p:sp>
        <p:nvSpPr>
          <p:cNvPr id="151" name="Google Shape;176;p14">
            <a:extLst>
              <a:ext uri="{FF2B5EF4-FFF2-40B4-BE49-F238E27FC236}">
                <a16:creationId xmlns:a16="http://schemas.microsoft.com/office/drawing/2014/main" id="{68270036-CFC9-4278-998A-145D0AF26D1F}"/>
              </a:ext>
            </a:extLst>
          </p:cNvPr>
          <p:cNvSpPr txBox="1"/>
          <p:nvPr/>
        </p:nvSpPr>
        <p:spPr>
          <a:xfrm>
            <a:off x="6138287" y="1343982"/>
            <a:ext cx="842438" cy="338524"/>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000" b="0" i="0" u="none" strike="noStrike" kern="0" cap="none" spc="0" normalizeH="0" baseline="0" noProof="0" dirty="0">
                <a:ln>
                  <a:noFill/>
                </a:ln>
                <a:solidFill>
                  <a:srgbClr val="F5D224"/>
                </a:solidFill>
                <a:effectLst/>
                <a:uLnTx/>
                <a:uFillTx/>
                <a:latin typeface="Oswald"/>
                <a:ea typeface="Oswald"/>
                <a:cs typeface="Oswald"/>
                <a:sym typeface="Oswald"/>
              </a:rPr>
              <a:t>Organs</a:t>
            </a:r>
            <a:endParaRPr kumimoji="0" sz="1000" b="0" i="0" u="none" strike="noStrike" kern="0" cap="none" spc="0" normalizeH="0" baseline="0" noProof="0" dirty="0">
              <a:ln>
                <a:noFill/>
              </a:ln>
              <a:solidFill>
                <a:srgbClr val="F5D224"/>
              </a:solidFill>
              <a:effectLst/>
              <a:uLnTx/>
              <a:uFillTx/>
              <a:latin typeface="Oswald"/>
              <a:ea typeface="Oswald"/>
              <a:cs typeface="Oswald"/>
              <a:sym typeface="Oswald"/>
            </a:endParaRPr>
          </a:p>
        </p:txBody>
      </p:sp>
      <p:pic>
        <p:nvPicPr>
          <p:cNvPr id="4" name="Picture 3">
            <a:extLst>
              <a:ext uri="{FF2B5EF4-FFF2-40B4-BE49-F238E27FC236}">
                <a16:creationId xmlns:a16="http://schemas.microsoft.com/office/drawing/2014/main" id="{D0C40F5E-7A80-410B-9A5A-DC818ED821FD}"/>
              </a:ext>
            </a:extLst>
          </p:cNvPr>
          <p:cNvPicPr>
            <a:picLocks noChangeAspect="1"/>
          </p:cNvPicPr>
          <p:nvPr/>
        </p:nvPicPr>
        <p:blipFill>
          <a:blip r:embed="rId4"/>
          <a:stretch>
            <a:fillRect/>
          </a:stretch>
        </p:blipFill>
        <p:spPr>
          <a:xfrm>
            <a:off x="8126601" y="4478978"/>
            <a:ext cx="999831" cy="664522"/>
          </a:xfrm>
          <a:prstGeom prst="rect">
            <a:avLst/>
          </a:prstGeom>
        </p:spPr>
      </p:pic>
    </p:spTree>
    <p:extLst>
      <p:ext uri="{BB962C8B-B14F-4D97-AF65-F5344CB8AC3E}">
        <p14:creationId xmlns:p14="http://schemas.microsoft.com/office/powerpoint/2010/main" val="2822255761"/>
      </p:ext>
    </p:extLst>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003106B2AFB64683FE537FE2AB03F9" ma:contentTypeVersion="13" ma:contentTypeDescription="Create a new document." ma:contentTypeScope="" ma:versionID="3737f25106f510c2311b8deb6b30d8e6">
  <xsd:schema xmlns:xsd="http://www.w3.org/2001/XMLSchema" xmlns:xs="http://www.w3.org/2001/XMLSchema" xmlns:p="http://schemas.microsoft.com/office/2006/metadata/properties" xmlns:ns2="a9634385-be88-41b1-b187-0d2a78605063" xmlns:ns3="07c64189-39be-4fac-be85-411985ca9e64" targetNamespace="http://schemas.microsoft.com/office/2006/metadata/properties" ma:root="true" ma:fieldsID="7acc4a3c4823f13046595aaf30e26f1d" ns2:_="" ns3:_="">
    <xsd:import namespace="a9634385-be88-41b1-b187-0d2a78605063"/>
    <xsd:import namespace="07c64189-39be-4fac-be85-411985ca9e6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634385-be88-41b1-b187-0d2a786050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0d17afa-19d8-47aa-8dab-4b3c6358955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c64189-39be-4fac-be85-411985ca9e6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0bb932-aeb7-4ef5-9043-b0f96b4aabec}" ma:internalName="TaxCatchAll" ma:showField="CatchAllData" ma:web="07c64189-39be-4fac-be85-411985ca9e6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9634385-be88-41b1-b187-0d2a78605063">
      <Terms xmlns="http://schemas.microsoft.com/office/infopath/2007/PartnerControls"/>
    </lcf76f155ced4ddcb4097134ff3c332f>
    <TaxCatchAll xmlns="07c64189-39be-4fac-be85-411985ca9e64" xsi:nil="true"/>
    <SharedWithUsers xmlns="07c64189-39be-4fac-be85-411985ca9e64">
      <UserInfo>
        <DisplayName>Jason Farr</DisplayName>
        <AccountId>467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732886-0A39-4F17-B523-992E8EC095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634385-be88-41b1-b187-0d2a78605063"/>
    <ds:schemaRef ds:uri="07c64189-39be-4fac-be85-411985ca9e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EF713D-0296-46F0-85BC-2B5629A694DD}">
  <ds:schemaRefs>
    <ds:schemaRef ds:uri="http://purl.org/dc/terms/"/>
    <ds:schemaRef ds:uri="http://www.w3.org/XML/1998/namespace"/>
    <ds:schemaRef ds:uri="a9634385-be88-41b1-b187-0d2a78605063"/>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07c64189-39be-4fac-be85-411985ca9e64"/>
    <ds:schemaRef ds:uri="http://purl.org/dc/dcmitype/"/>
    <ds:schemaRef ds:uri="87975479-20cf-4e88-ade4-edcc58deadef"/>
    <ds:schemaRef ds:uri="17a90365-d75f-4447-904c-f597f71a8a7d"/>
  </ds:schemaRefs>
</ds:datastoreItem>
</file>

<file path=customXml/itemProps3.xml><?xml version="1.0" encoding="utf-8"?>
<ds:datastoreItem xmlns:ds="http://schemas.openxmlformats.org/officeDocument/2006/customXml" ds:itemID="{A6FBD797-D28E-460F-9FF0-45B8A573C1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5486</TotalTime>
  <Words>917</Words>
  <Application>Microsoft Office PowerPoint</Application>
  <PresentationFormat>On-screen Show (16:9)</PresentationFormat>
  <Paragraphs>194</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Inter Medium</vt:lpstr>
      <vt:lpstr>Oswald SemiBold</vt:lpstr>
      <vt:lpstr>Arial</vt:lpstr>
      <vt:lpstr>Inter</vt:lpstr>
      <vt:lpstr>Oswald Medium</vt:lpstr>
      <vt:lpstr>Oswald</vt:lpstr>
      <vt:lpstr>Simple Dark</vt:lpstr>
      <vt:lpstr>1_Simple Dark</vt:lpstr>
      <vt:lpstr>2_Simple Dark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Ellie</cp:lastModifiedBy>
  <cp:revision>23</cp:revision>
  <dcterms:modified xsi:type="dcterms:W3CDTF">2024-01-17T21:10:01Z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0x010100E9003106B2AFB64683FE537FE2AB03F9</vt:lpwstr>
  </property>
  <property fmtid="{D5CDD505-2E9C-101B-9397-08002B2CF9AE}" pid="3" name="MediaServiceImageTags">
    <vt:lpwstr/>
  </property>
</Properties>
</file>